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68" r:id="rId4"/>
    <p:sldId id="273" r:id="rId5"/>
    <p:sldId id="257" r:id="rId6"/>
    <p:sldId id="258" r:id="rId7"/>
    <p:sldId id="259" r:id="rId8"/>
    <p:sldId id="261" r:id="rId9"/>
    <p:sldId id="262" r:id="rId10"/>
    <p:sldId id="271" r:id="rId11"/>
    <p:sldId id="272" r:id="rId12"/>
    <p:sldId id="281" r:id="rId13"/>
    <p:sldId id="267" r:id="rId14"/>
    <p:sldId id="264" r:id="rId15"/>
    <p:sldId id="263" r:id="rId16"/>
    <p:sldId id="265" r:id="rId17"/>
    <p:sldId id="266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735" autoAdjust="0"/>
    <p:restoredTop sz="94660"/>
  </p:normalViewPr>
  <p:slideViewPr>
    <p:cSldViewPr>
      <p:cViewPr>
        <p:scale>
          <a:sx n="68" d="100"/>
          <a:sy n="68" d="100"/>
        </p:scale>
        <p:origin x="-1068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58D7-A1AB-471C-922B-7380A985D4DB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EB45-C2A0-4299-B24B-E8E6D0F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0634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58D7-A1AB-471C-922B-7380A985D4DB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EB45-C2A0-4299-B24B-E8E6D0F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3173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58D7-A1AB-471C-922B-7380A985D4DB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EB45-C2A0-4299-B24B-E8E6D0F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8026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58D7-A1AB-471C-922B-7380A985D4DB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EB45-C2A0-4299-B24B-E8E6D0F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520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58D7-A1AB-471C-922B-7380A985D4DB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EB45-C2A0-4299-B24B-E8E6D0F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540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58D7-A1AB-471C-922B-7380A985D4DB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EB45-C2A0-4299-B24B-E8E6D0F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0053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58D7-A1AB-471C-922B-7380A985D4DB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EB45-C2A0-4299-B24B-E8E6D0F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03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58D7-A1AB-471C-922B-7380A985D4DB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EB45-C2A0-4299-B24B-E8E6D0F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58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58D7-A1AB-471C-922B-7380A985D4DB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EB45-C2A0-4299-B24B-E8E6D0F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9915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58D7-A1AB-471C-922B-7380A985D4DB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EB45-C2A0-4299-B24B-E8E6D0F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087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58D7-A1AB-471C-922B-7380A985D4DB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0EB45-C2A0-4299-B24B-E8E6D0F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6986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658D7-A1AB-471C-922B-7380A985D4DB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0EB45-C2A0-4299-B24B-E8E6D0FA06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218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82" y="-11886"/>
            <a:ext cx="913131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4048" y="11967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63688" y="260648"/>
            <a:ext cx="4295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МАДОУ «ЦРР «Детский сад №11 г. Добрянка»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809" y="980728"/>
            <a:ext cx="63367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Развивающая предметно-пространственная  среда </a:t>
            </a:r>
            <a:r>
              <a:rPr lang="ru-RU" sz="3200" b="1" dirty="0">
                <a:solidFill>
                  <a:srgbClr val="0070C0"/>
                </a:solidFill>
                <a:latin typeface="Arial Black" panose="020B0A04020102020204" pitchFamily="34" charset="0"/>
              </a:rPr>
              <a:t>ц</a:t>
            </a:r>
            <a:r>
              <a:rPr lang="ru-RU" sz="32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ентров экологии и экспериментирования в первой младшей группе детского сада</a:t>
            </a:r>
            <a:endParaRPr lang="ru-RU" sz="32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0272" y="5607258"/>
            <a:ext cx="18097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Воспитатели: </a:t>
            </a:r>
          </a:p>
          <a:p>
            <a:r>
              <a:rPr lang="ru-RU" sz="1600" b="1" dirty="0" smtClean="0"/>
              <a:t>Черепанова Е Т.</a:t>
            </a:r>
          </a:p>
          <a:p>
            <a:r>
              <a:rPr lang="ru-RU" sz="1600" b="1" dirty="0" smtClean="0"/>
              <a:t> </a:t>
            </a:r>
            <a:r>
              <a:rPr lang="ru-RU" sz="1600" b="1" dirty="0" err="1" smtClean="0"/>
              <a:t>Вотинова</a:t>
            </a:r>
            <a:r>
              <a:rPr lang="ru-RU" sz="1600" b="1" dirty="0" smtClean="0"/>
              <a:t> О. </a:t>
            </a:r>
            <a:r>
              <a:rPr lang="ru-RU" sz="1600" dirty="0" smtClean="0"/>
              <a:t>В.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17781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58" y="285729"/>
            <a:ext cx="857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Для игр –экспериментов детям предлагали песок, воду, снег, камушки, трубочки и т.д. самые доступные материалы</a:t>
            </a:r>
            <a:endParaRPr lang="ru-RU" sz="24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571612"/>
            <a:ext cx="5000660" cy="478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68" y="1500174"/>
            <a:ext cx="5286412" cy="492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663773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58" y="285729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500042"/>
            <a:ext cx="4857784" cy="442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2857496"/>
            <a:ext cx="5500726" cy="37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357166"/>
            <a:ext cx="5143536" cy="414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663773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38" y="0"/>
            <a:ext cx="913131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58" y="285729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966" y="300083"/>
            <a:ext cx="4248472" cy="573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5481" y="300083"/>
            <a:ext cx="5652120" cy="397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58" y="2357430"/>
            <a:ext cx="5005790" cy="409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6530145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4429156" cy="392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744" y="2786058"/>
            <a:ext cx="5273240" cy="392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428868"/>
            <a:ext cx="5214974" cy="414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29190" y="500042"/>
            <a:ext cx="3500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Диски на тактильные ощущения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–</a:t>
            </a:r>
            <a:r>
              <a:rPr lang="ru-RU" dirty="0" smtClean="0">
                <a:latin typeface="Bookman Old Style" pitchFamily="18" charset="0"/>
              </a:rPr>
              <a:t>для обследования поверхностей с различной структурой</a:t>
            </a:r>
            <a:endParaRPr lang="ru-RU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83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54" y="0"/>
            <a:ext cx="913131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3808" y="357166"/>
            <a:ext cx="458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Игры с крупами </a:t>
            </a:r>
            <a:endParaRPr lang="ru-RU" sz="24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285992"/>
            <a:ext cx="6323024" cy="376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16" y="2357430"/>
            <a:ext cx="5587408" cy="425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19" y="857232"/>
            <a:ext cx="5181693" cy="36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7618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1662"/>
            <a:ext cx="913131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7744" y="357166"/>
            <a:ext cx="3954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Игры на </a:t>
            </a:r>
            <a:r>
              <a:rPr lang="ru-RU" sz="2400" b="1" dirty="0" err="1" smtClean="0">
                <a:solidFill>
                  <a:srgbClr val="7030A0"/>
                </a:solidFill>
                <a:latin typeface="Bookman Old Style" pitchFamily="18" charset="0"/>
              </a:rPr>
              <a:t>поддувание</a:t>
            </a:r>
            <a:r>
              <a:rPr lang="ru-RU" sz="2400" b="1" dirty="0" smtClean="0">
                <a:latin typeface="Bookman Old Style" pitchFamily="18" charset="0"/>
              </a:rPr>
              <a:t>:</a:t>
            </a:r>
          </a:p>
          <a:p>
            <a:r>
              <a:rPr lang="ru-RU" b="1" dirty="0" smtClean="0"/>
              <a:t>«Лети пёрышко», « снежинки», т.д.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214422"/>
            <a:ext cx="3786214" cy="266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686" y="1214422"/>
            <a:ext cx="4286280" cy="264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4000504"/>
            <a:ext cx="3857652" cy="257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686" y="4000504"/>
            <a:ext cx="4357718" cy="257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497950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131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893" y="404664"/>
            <a:ext cx="6446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Bookman Old Style" pitchFamily="18" charset="0"/>
              </a:rPr>
              <a:t>Посадка лука, наблюдение за луком</a:t>
            </a:r>
            <a:endParaRPr lang="ru-RU" sz="28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10445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24847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3" y="4143380"/>
            <a:ext cx="4320481" cy="242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2188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0445"/>
            <a:ext cx="324036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95198"/>
            <a:ext cx="4001641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3312368" cy="342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71587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2493" y="2967335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350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87824" y="692696"/>
            <a:ext cx="568863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Bookman Old Style" panose="02050604050505020204" pitchFamily="18" charset="0"/>
              </a:rPr>
              <a:t>Эксперементирование</a:t>
            </a:r>
            <a:r>
              <a:rPr lang="ru-RU" sz="2400" b="1" dirty="0" smtClean="0">
                <a:latin typeface="Bookman Old Style" panose="02050604050505020204" pitchFamily="18" charset="0"/>
              </a:rPr>
              <a:t> в детском саду – </a:t>
            </a:r>
            <a:r>
              <a:rPr lang="ru-RU" sz="2000" dirty="0" smtClean="0">
                <a:latin typeface="Bookman Old Style" panose="02050604050505020204" pitchFamily="18" charset="0"/>
              </a:rPr>
              <a:t>это</a:t>
            </a:r>
            <a:r>
              <a:rPr lang="ru-RU" sz="2000" b="1" dirty="0" smtClean="0">
                <a:latin typeface="Bookman Old Style" panose="02050604050505020204" pitchFamily="18" charset="0"/>
              </a:rPr>
              <a:t> </a:t>
            </a:r>
            <a:r>
              <a:rPr lang="ru-RU" sz="2000" dirty="0" smtClean="0">
                <a:latin typeface="Bookman Old Style" panose="02050604050505020204" pitchFamily="18" charset="0"/>
              </a:rPr>
              <a:t>эффективная деятельность, которая направлена на исследование мира, развитие познавательной активности ребенка, как основы интеллектуально-личностного развития детей</a:t>
            </a:r>
            <a:r>
              <a:rPr lang="ru-RU" sz="2000" dirty="0">
                <a:latin typeface="Bookman Old Style" panose="02050604050505020204" pitchFamily="18" charset="0"/>
              </a:rPr>
              <a:t>,</a:t>
            </a:r>
            <a:r>
              <a:rPr lang="ru-RU" sz="2000" dirty="0" smtClean="0">
                <a:latin typeface="Bookman Old Style" panose="02050604050505020204" pitchFamily="18" charset="0"/>
              </a:rPr>
              <a:t> а это невозможно без создания современной предметно -развивающей среды в группе.</a:t>
            </a:r>
          </a:p>
          <a:p>
            <a:r>
              <a:rPr lang="ru-RU" sz="2000" b="1" dirty="0" smtClean="0">
                <a:latin typeface="Bookman Old Style" panose="02050604050505020204" pitchFamily="18" charset="0"/>
              </a:rPr>
              <a:t>Предметно-развивающая среда </a:t>
            </a:r>
            <a:r>
              <a:rPr lang="ru-RU" sz="2000" dirty="0" smtClean="0">
                <a:latin typeface="Bookman Old Style" panose="02050604050505020204" pitchFamily="18" charset="0"/>
              </a:rPr>
              <a:t>– это система материальных объектов деятельности ребенка.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302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1480" y="0"/>
            <a:ext cx="913131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3240" y="928670"/>
            <a:ext cx="58212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Bookman Old Style" pitchFamily="18" charset="0"/>
              </a:rPr>
              <a:t>Ребёнок раннего возраста уже является исследователем,</a:t>
            </a:r>
          </a:p>
          <a:p>
            <a:pPr algn="ctr"/>
            <a:r>
              <a:rPr lang="ru-RU" sz="3200" b="1" dirty="0" smtClean="0">
                <a:latin typeface="Bookman Old Style" pitchFamily="18" charset="0"/>
              </a:rPr>
              <a:t>Проявляя живой интерес к различного рода  исследовательской деятельности, в частности экспериментирования</a:t>
            </a:r>
            <a:endParaRPr lang="ru-RU" sz="3200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92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87824" y="692696"/>
            <a:ext cx="56886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Цель:</a:t>
            </a:r>
            <a:endParaRPr lang="ru-RU" sz="2400" dirty="0"/>
          </a:p>
          <a:p>
            <a:r>
              <a:rPr lang="ru-RU" sz="2400" dirty="0">
                <a:latin typeface="Bookman Old Style" panose="02050604050505020204" pitchFamily="18" charset="0"/>
              </a:rPr>
              <a:t>Развивать наблюдательность, умение сравнивать, анализировать, обобщать, развивать познавательный интерес детей в процессе экспериментирования, умение делать выводы.</a:t>
            </a:r>
          </a:p>
        </p:txBody>
      </p:sp>
    </p:spTree>
    <p:extLst>
      <p:ext uri="{BB962C8B-B14F-4D97-AF65-F5344CB8AC3E}">
        <p14:creationId xmlns:p14="http://schemas.microsoft.com/office/powerpoint/2010/main" xmlns="" val="423302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474345"/>
            <a:ext cx="66064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Задачи:</a:t>
            </a:r>
            <a:endParaRPr lang="ru-RU" sz="2400" dirty="0"/>
          </a:p>
          <a:p>
            <a:r>
              <a:rPr lang="ru-RU" sz="2000" dirty="0"/>
              <a:t>1.Познакомить детей с явлениями неживой природы, обнаружить их особенности, свойства, характерные признаки.</a:t>
            </a:r>
          </a:p>
          <a:p>
            <a:r>
              <a:rPr lang="ru-RU" sz="2000" dirty="0"/>
              <a:t>2.Формировать навыки самостоятельной  постановки элементарных опытов с песком, глиной, со снегом, водой, воздухом.</a:t>
            </a:r>
          </a:p>
          <a:p>
            <a:r>
              <a:rPr lang="ru-RU" sz="2000" dirty="0"/>
              <a:t>3.Показать связь неживой природы с живой природой, продемонстрировать их значение в жизни растений, животных и человека.</a:t>
            </a:r>
          </a:p>
          <a:p>
            <a:r>
              <a:rPr lang="ru-RU" sz="2000" dirty="0"/>
              <a:t>4.Развивать познавательную активность детей в процессе экспериментирования.</a:t>
            </a:r>
          </a:p>
          <a:p>
            <a:r>
              <a:rPr lang="ru-RU" sz="2000" dirty="0"/>
              <a:t>5.Развивать и закреплять познавательное отношение детей к окружающему миру.</a:t>
            </a:r>
          </a:p>
          <a:p>
            <a:r>
              <a:rPr lang="ru-RU" sz="2000" dirty="0"/>
              <a:t>6. Воспитывать бережное и заботливое отношение к объектам неживой природы.</a:t>
            </a:r>
          </a:p>
          <a:p>
            <a:r>
              <a:rPr lang="ru-RU" sz="2000" dirty="0"/>
              <a:t>7. Формировать партнерские взаимоотношения между педагогами, детьми и родителями.</a:t>
            </a:r>
          </a:p>
        </p:txBody>
      </p:sp>
    </p:spTree>
    <p:extLst>
      <p:ext uri="{BB962C8B-B14F-4D97-AF65-F5344CB8AC3E}">
        <p14:creationId xmlns:p14="http://schemas.microsoft.com/office/powerpoint/2010/main" xmlns="" val="305512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69" y="-54191"/>
            <a:ext cx="913131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63888" y="836712"/>
            <a:ext cx="532859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Работа с родителями:</a:t>
            </a:r>
            <a:endParaRPr lang="ru-RU" sz="2400" dirty="0"/>
          </a:p>
          <a:p>
            <a:r>
              <a:rPr lang="ru-RU" dirty="0"/>
              <a:t>• </a:t>
            </a:r>
            <a:r>
              <a:rPr lang="ru-RU" sz="2000" dirty="0" smtClean="0"/>
              <a:t>Консультации</a:t>
            </a:r>
            <a:r>
              <a:rPr lang="ru-RU" sz="2000" dirty="0"/>
              <a:t>;</a:t>
            </a:r>
          </a:p>
          <a:p>
            <a:r>
              <a:rPr lang="ru-RU" sz="2000" dirty="0" smtClean="0"/>
              <a:t>•</a:t>
            </a:r>
            <a:r>
              <a:rPr lang="ru-RU" sz="2000" dirty="0"/>
              <a:t> Совместная опытно – экспериментальная деятельность детей и родителей дома.</a:t>
            </a:r>
          </a:p>
          <a:p>
            <a:r>
              <a:rPr lang="ru-RU" sz="2000" b="1" dirty="0"/>
              <a:t> </a:t>
            </a:r>
            <a:endParaRPr lang="ru-RU" sz="2000" dirty="0"/>
          </a:p>
          <a:p>
            <a:r>
              <a:rPr lang="ru-RU" sz="2000" b="1" dirty="0"/>
              <a:t> 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91121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82" y="-675456"/>
            <a:ext cx="9131318" cy="73894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332656"/>
            <a:ext cx="82809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Материалы для организации экспериментирования</a:t>
            </a:r>
          </a:p>
          <a:p>
            <a:r>
              <a:rPr lang="ru-RU" sz="2000" b="1" dirty="0" smtClean="0"/>
              <a:t>* Набор </a:t>
            </a:r>
            <a:r>
              <a:rPr lang="ru-RU" sz="2000" b="1" dirty="0"/>
              <a:t>пластмассовый для экспериментирования (Приборы: микроскоп, лупа, песочные весы, компас, разные термометры; </a:t>
            </a:r>
            <a:r>
              <a:rPr lang="ru-RU" sz="2000" b="1" dirty="0" smtClean="0"/>
              <a:t>*Зеркальце </a:t>
            </a:r>
            <a:r>
              <a:rPr lang="ru-RU" sz="2000" b="1" dirty="0"/>
              <a:t>для игр с солнечным зайчиком, ёмкости разной вместимости и т.д.) </a:t>
            </a:r>
            <a:r>
              <a:rPr lang="ru-RU" sz="2000" b="1" dirty="0" smtClean="0"/>
              <a:t>,</a:t>
            </a:r>
            <a:r>
              <a:rPr lang="ru-RU" sz="2000" b="1" dirty="0"/>
              <a:t>  ведерко,  формочки,  совочек, лопатка, грабельки</a:t>
            </a:r>
            <a:r>
              <a:rPr lang="ru-RU" sz="2000" b="1" dirty="0" smtClean="0"/>
              <a:t>. *Бусинки, пуговицы,  прищепки, шнуровки, песок, вата.</a:t>
            </a:r>
            <a:endParaRPr lang="ru-RU" sz="2000" b="1" dirty="0"/>
          </a:p>
          <a:p>
            <a:pPr lvl="0"/>
            <a:r>
              <a:rPr lang="ru-RU" sz="2000" b="1" dirty="0" smtClean="0"/>
              <a:t>*Леечки</a:t>
            </a:r>
            <a:r>
              <a:rPr lang="ru-RU" sz="2000" b="1" dirty="0"/>
              <a:t>, палочки для рыхления почвы, опрыскиватель, тряпочки, кисточки для протирания листьев, фартуки.</a:t>
            </a:r>
          </a:p>
          <a:p>
            <a:pPr lvl="0"/>
            <a:r>
              <a:rPr lang="ru-RU" sz="2000" b="1" dirty="0" smtClean="0"/>
              <a:t>*Картина </a:t>
            </a:r>
            <a:r>
              <a:rPr lang="ru-RU" sz="2000" b="1" dirty="0"/>
              <a:t>сезона, модели года и суток.</a:t>
            </a:r>
          </a:p>
          <a:p>
            <a:pPr lvl="0"/>
            <a:r>
              <a:rPr lang="ru-RU" sz="2000" b="1" dirty="0" smtClean="0"/>
              <a:t>*Календарь </a:t>
            </a:r>
            <a:r>
              <a:rPr lang="ru-RU" sz="2000" b="1" dirty="0"/>
              <a:t>природы с моделями значками (ясно, пасмурно, дождливо, облачно и т.п.) и указывающей на  них передвигающейся стрелкой.</a:t>
            </a:r>
          </a:p>
          <a:p>
            <a:pPr lvl="0"/>
            <a:r>
              <a:rPr lang="ru-RU" sz="2000" b="1" dirty="0" smtClean="0"/>
              <a:t>*Дидактические </a:t>
            </a:r>
            <a:r>
              <a:rPr lang="ru-RU" sz="2000" b="1" dirty="0"/>
              <a:t>игры: «Кто что ест?», «Чей    малыш?»"Парные картинки",  "Животные" и т.д.</a:t>
            </a:r>
          </a:p>
          <a:p>
            <a:pPr lvl="0"/>
            <a:r>
              <a:rPr lang="ru-RU" sz="2000" b="1" dirty="0" smtClean="0"/>
              <a:t>*Наборы</a:t>
            </a:r>
            <a:r>
              <a:rPr lang="ru-RU" sz="2000" b="1" dirty="0"/>
              <a:t>    объемных     и  плоских   игрушек   "Ферма", «Зоопарк», «Домашние   животные», «Овощи», «Фрукты»</a:t>
            </a:r>
          </a:p>
          <a:p>
            <a:pPr lvl="0"/>
            <a:r>
              <a:rPr lang="ru-RU" sz="2000" b="1" dirty="0" smtClean="0"/>
              <a:t>*Природный </a:t>
            </a:r>
            <a:r>
              <a:rPr lang="ru-RU" sz="2000" b="1" dirty="0"/>
              <a:t>и бросовый материал: желуди, шишки; камешки, пробки и т.д.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69539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1480" y="0"/>
            <a:ext cx="913131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670" y="332656"/>
            <a:ext cx="6748801" cy="481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285992"/>
            <a:ext cx="6072229" cy="445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62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776" y="214291"/>
            <a:ext cx="6048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Bookman Old Style" pitchFamily="18" charset="0"/>
              </a:rPr>
              <a:t>Для игр –экспериментов детям предлагали песок, воду, снег, камушки, трубочки и т.д. самые доступные материалы</a:t>
            </a:r>
            <a:endParaRPr lang="ru-RU" sz="20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500174"/>
            <a:ext cx="4000528" cy="314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28736"/>
            <a:ext cx="4320480" cy="285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205" y="3643314"/>
            <a:ext cx="4007481" cy="306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3643314"/>
            <a:ext cx="4820546" cy="299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663773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272</Words>
  <Application>Microsoft Office PowerPoint</Application>
  <PresentationFormat>Экран (4:3)</PresentationFormat>
  <Paragraphs>40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Romeo1994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</dc:creator>
  <cp:lastModifiedBy>User</cp:lastModifiedBy>
  <cp:revision>24</cp:revision>
  <dcterms:created xsi:type="dcterms:W3CDTF">2017-02-19T14:07:27Z</dcterms:created>
  <dcterms:modified xsi:type="dcterms:W3CDTF">2017-03-21T08:52:53Z</dcterms:modified>
</cp:coreProperties>
</file>