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7" r:id="rId12"/>
    <p:sldId id="268" r:id="rId13"/>
    <p:sldId id="266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sz="6000" b="1" dirty="0">
                <a:solidFill>
                  <a:srgbClr val="C00000"/>
                </a:solidFill>
              </a:rPr>
              <a:t>«Весёлые пальчики»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7400925" cy="2135160"/>
          </a:xfrm>
        </p:spPr>
        <p:txBody>
          <a:bodyPr rtlCol="0">
            <a:noAutofit/>
          </a:bodyPr>
          <a:lstStyle/>
          <a:p>
            <a:pPr algn="r"/>
            <a:r>
              <a:rPr lang="ru-RU" sz="1600" b="1" dirty="0">
                <a:solidFill>
                  <a:schemeClr val="tx1"/>
                </a:solidFill>
              </a:rPr>
              <a:t>Программа художественной мастерской</a:t>
            </a:r>
          </a:p>
          <a:p>
            <a:pPr algn="r"/>
            <a:r>
              <a:rPr lang="ru-RU" sz="1600" b="1" dirty="0">
                <a:solidFill>
                  <a:schemeClr val="tx1"/>
                </a:solidFill>
              </a:rPr>
              <a:t>для детей 2 – 3 </a:t>
            </a:r>
            <a:r>
              <a:rPr lang="ru-RU" sz="1600" b="1" dirty="0" smtClean="0">
                <a:solidFill>
                  <a:schemeClr val="tx1"/>
                </a:solidFill>
              </a:rPr>
              <a:t>лет</a:t>
            </a:r>
          </a:p>
          <a:p>
            <a:pPr algn="r"/>
            <a:r>
              <a:rPr lang="ru-RU" sz="1600" b="1" dirty="0">
                <a:solidFill>
                  <a:schemeClr val="tx1"/>
                </a:solidFill>
              </a:rPr>
              <a:t>срок реализации 2016 - 2017  </a:t>
            </a:r>
          </a:p>
          <a:p>
            <a:pPr algn="r"/>
            <a:r>
              <a:rPr lang="ru-RU" sz="1600" b="1" dirty="0">
                <a:solidFill>
                  <a:schemeClr val="tx1"/>
                </a:solidFill>
              </a:rPr>
              <a:t>Руководитель :</a:t>
            </a:r>
          </a:p>
          <a:p>
            <a:pPr algn="r"/>
            <a:r>
              <a:rPr lang="ru-RU" sz="1600" b="1" dirty="0">
                <a:solidFill>
                  <a:schemeClr val="tx1"/>
                </a:solidFill>
              </a:rPr>
              <a:t>    </a:t>
            </a:r>
            <a:r>
              <a:rPr lang="ru-RU" sz="1600" b="1" dirty="0" err="1">
                <a:solidFill>
                  <a:schemeClr val="tx1"/>
                </a:solidFill>
              </a:rPr>
              <a:t>Вотинова</a:t>
            </a:r>
            <a:r>
              <a:rPr lang="ru-RU" sz="1600" b="1" dirty="0">
                <a:solidFill>
                  <a:schemeClr val="tx1"/>
                </a:solidFill>
              </a:rPr>
              <a:t>  Ольга     </a:t>
            </a:r>
          </a:p>
          <a:p>
            <a:pPr algn="r"/>
            <a:r>
              <a:rPr lang="ru-RU" sz="1600" b="1" dirty="0">
                <a:solidFill>
                  <a:schemeClr val="tx1"/>
                </a:solidFill>
              </a:rPr>
              <a:t>    Владиславовна</a:t>
            </a:r>
          </a:p>
          <a:p>
            <a:pPr algn="r"/>
            <a:r>
              <a:rPr lang="ru-RU" sz="1600" b="1" dirty="0">
                <a:solidFill>
                  <a:schemeClr val="tx1"/>
                </a:solidFill>
              </a:rPr>
              <a:t>    Воспитатель  МАДОУ</a:t>
            </a:r>
          </a:p>
          <a:p>
            <a:pPr algn="r"/>
            <a:r>
              <a:rPr lang="ru-RU" sz="1600" dirty="0">
                <a:solidFill>
                  <a:schemeClr val="tx1"/>
                </a:solidFill>
              </a:rPr>
              <a:t> </a:t>
            </a:r>
          </a:p>
          <a:p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«Зернышки для цыплят</a:t>
            </a:r>
            <a:r>
              <a:rPr lang="ru-RU" dirty="0"/>
              <a:t>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Ходят </a:t>
            </a:r>
            <a:r>
              <a:rPr lang="ru-RU" sz="2000" dirty="0"/>
              <a:t>цыпки целый день, 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Нагибаться им не лень. 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Зёрнышек не видно, 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Малышам обидно... 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26" name="Picture 2" descr="F:\фото к собранию\XtIJOxt9R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96818"/>
            <a:ext cx="4371950" cy="477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«Огни на елке»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ru-RU" sz="2000" dirty="0" smtClean="0"/>
          </a:p>
          <a:p>
            <a:pPr fontAlgn="t"/>
            <a:r>
              <a:rPr lang="ru-RU" sz="2000" dirty="0" smtClean="0"/>
              <a:t>«</a:t>
            </a:r>
            <a:r>
              <a:rPr lang="ru-RU" sz="2000" dirty="0"/>
              <a:t>Праздник мы встречаем</a:t>
            </a:r>
            <a:r>
              <a:rPr lang="ru-RU" sz="2000" dirty="0" smtClean="0"/>
              <a:t>,</a:t>
            </a:r>
          </a:p>
          <a:p>
            <a:pPr fontAlgn="t"/>
            <a:endParaRPr lang="ru-RU" sz="2000" dirty="0" smtClean="0"/>
          </a:p>
          <a:p>
            <a:pPr fontAlgn="t"/>
            <a:r>
              <a:rPr lang="ru-RU" sz="2000" dirty="0" smtClean="0"/>
              <a:t> </a:t>
            </a:r>
            <a:r>
              <a:rPr lang="ru-RU" sz="2000" dirty="0"/>
              <a:t>елку наряжаем</a:t>
            </a:r>
            <a:r>
              <a:rPr lang="ru-RU" sz="2000" dirty="0" smtClean="0"/>
              <a:t>.</a:t>
            </a:r>
          </a:p>
          <a:p>
            <a:pPr fontAlgn="t"/>
            <a:endParaRPr lang="ru-RU" sz="2000" dirty="0"/>
          </a:p>
          <a:p>
            <a:r>
              <a:rPr lang="ru-RU" sz="2000" dirty="0"/>
              <a:t>Вешаем игрушки,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шарики</a:t>
            </a:r>
            <a:r>
              <a:rPr lang="ru-RU" sz="2000" dirty="0"/>
              <a:t>, хлопушки» </a:t>
            </a:r>
          </a:p>
        </p:txBody>
      </p:sp>
      <p:pic>
        <p:nvPicPr>
          <p:cNvPr id="3074" name="Picture 2" descr="G:\фото к собранию\cSzehZSIvP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16832"/>
            <a:ext cx="4389952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09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«Веселые клубочки для кошки»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G:\фото к собранию\uG4qTTPFou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37614"/>
            <a:ext cx="6192688" cy="445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7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ru-RU" sz="3600" b="1" dirty="0"/>
              <a:t>«Плывет кораблик по волнам»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000" dirty="0" smtClean="0"/>
          </a:p>
          <a:p>
            <a:r>
              <a:rPr lang="ru-RU" sz="2000" dirty="0" smtClean="0"/>
              <a:t>«</a:t>
            </a:r>
            <a:r>
              <a:rPr lang="ru-RU" sz="2000" dirty="0"/>
              <a:t>Я </a:t>
            </a:r>
            <a:r>
              <a:rPr lang="ru-RU" sz="2000" b="1" dirty="0"/>
              <a:t>кораблик</a:t>
            </a:r>
            <a:r>
              <a:rPr lang="ru-RU" sz="2000" dirty="0"/>
              <a:t> смастерил,</a:t>
            </a:r>
            <a:br>
              <a:rPr lang="ru-RU" sz="2000" dirty="0"/>
            </a:br>
            <a:r>
              <a:rPr lang="ru-RU" sz="2000" dirty="0"/>
              <a:t>По воде его пустил.</a:t>
            </a:r>
            <a:br>
              <a:rPr lang="ru-RU" sz="2000" dirty="0"/>
            </a:br>
            <a:r>
              <a:rPr lang="ru-RU" sz="2000" dirty="0"/>
              <a:t>Ты плыви, кораблик мой,</a:t>
            </a:r>
            <a:br>
              <a:rPr lang="ru-RU" sz="2000" dirty="0"/>
            </a:br>
            <a:r>
              <a:rPr lang="ru-RU" sz="2000" dirty="0"/>
              <a:t>А потом вернись домой</a:t>
            </a:r>
            <a:r>
              <a:rPr lang="ru-RU" sz="2400" dirty="0"/>
              <a:t>!»</a:t>
            </a:r>
          </a:p>
        </p:txBody>
      </p:sp>
      <p:pic>
        <p:nvPicPr>
          <p:cNvPr id="2050" name="Picture 2" descr="F:\фото к собранию\fdu7GTFpn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71579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фото к собранию\Y378LAvJwz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78634"/>
            <a:ext cx="3273828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67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«Бусы для Кати»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G:\фото к собранию\YG3dklJl2W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96050"/>
            <a:ext cx="4968552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35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132856"/>
            <a:ext cx="8229600" cy="504056"/>
          </a:xfrm>
        </p:spPr>
        <p:txBody>
          <a:bodyPr/>
          <a:lstStyle/>
          <a:p>
            <a:r>
              <a:rPr lang="ru-RU" b="1" dirty="0"/>
              <a:t>Актуальность 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2564904"/>
            <a:ext cx="8158163" cy="3989885"/>
          </a:xfrm>
        </p:spPr>
        <p:txBody>
          <a:bodyPr/>
          <a:lstStyle/>
          <a:p>
            <a:r>
              <a:rPr lang="ru-RU" sz="1800" dirty="0"/>
              <a:t>моей работы заключается в том, что целенаправленная и систематическая работа по развитию мелкой моторики у детей первого младшего возраста способствует формированию интеллектуальных способностей, речевой деятельности, а самое главное, сохранению психического и физического развития ребенка. В группу пришли дети, у которых не были сформированы навыки самообслуживания. Рука ребенка в этом возрасте физиологически несовершенна. Как и весь организм, она находится в стадии интенсивного развития. Мелкая моторика развита плохо. Пальцы рук сгибаются и разгибаются синхронно, т.е. действуют все вместе. Движения пальцев слабо дифференцированы, поэтому при сгибании одного пальчика остальные выполняют аналогичное действие. Наблюдается неполная амплитуда движений и быстрая утомляемость. </a:t>
            </a:r>
            <a:br>
              <a:rPr lang="ru-RU" sz="1800" dirty="0"/>
            </a:b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202034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620688"/>
            <a:ext cx="6143625" cy="6048400"/>
          </a:xfrm>
        </p:spPr>
        <p:txBody>
          <a:bodyPr/>
          <a:lstStyle/>
          <a:p>
            <a:r>
              <a:rPr lang="ru-RU" sz="1600" b="1" dirty="0"/>
              <a:t>Цель программы: </a:t>
            </a:r>
            <a:br>
              <a:rPr lang="ru-RU" sz="1600" b="1" dirty="0"/>
            </a:br>
            <a:r>
              <a:rPr lang="ru-RU" sz="1600" dirty="0"/>
              <a:t>Основная цель программы - развитие у детей мелкой моторики, творческих способностей, фантазии, воображения средствами нетрадиционного рисования. </a:t>
            </a:r>
            <a:br>
              <a:rPr lang="ru-RU" sz="1600" dirty="0"/>
            </a:br>
            <a:r>
              <a:rPr lang="ru-RU" sz="1600" b="1" dirty="0"/>
              <a:t>Задачи: </a:t>
            </a:r>
            <a:br>
              <a:rPr lang="ru-RU" sz="1600" b="1" dirty="0"/>
            </a:br>
            <a:r>
              <a:rPr lang="ru-RU" sz="1600" dirty="0"/>
              <a:t>развивающие: </a:t>
            </a:r>
            <a:br>
              <a:rPr lang="ru-RU" sz="1600" dirty="0"/>
            </a:br>
            <a:r>
              <a:rPr lang="ru-RU" sz="1600" dirty="0"/>
              <a:t>• Развивать эмоциональную отзывчивость при восприятии картинок, иллюстраций. Обращать внимание детей на выразительные средства, учить замечать сочетание цветов.</a:t>
            </a:r>
          </a:p>
          <a:p>
            <a:r>
              <a:rPr lang="ru-RU" sz="1600" dirty="0"/>
              <a:t> • Развивать творческие способности детей.</a:t>
            </a:r>
          </a:p>
          <a:p>
            <a:r>
              <a:rPr lang="ru-RU" sz="1600" dirty="0"/>
              <a:t> • Подводить детей к созданию выразительного образа при изображении предметов и явлений окружающей деятельности. </a:t>
            </a:r>
            <a:br>
              <a:rPr lang="ru-RU" sz="1600" dirty="0"/>
            </a:br>
            <a:r>
              <a:rPr lang="ru-RU" sz="1600" dirty="0"/>
              <a:t>воспитательные: </a:t>
            </a:r>
            <a:br>
              <a:rPr lang="ru-RU" sz="1600" dirty="0"/>
            </a:br>
            <a:r>
              <a:rPr lang="ru-RU" sz="1600" dirty="0"/>
              <a:t>• Воспитывать у детей интерес к изобразительной деятельности.</a:t>
            </a:r>
          </a:p>
          <a:p>
            <a:r>
              <a:rPr lang="ru-RU" sz="1600" dirty="0"/>
              <a:t> • Воспитывать культуру деятельности, формировать навыки сотрудничества. </a:t>
            </a:r>
            <a:br>
              <a:rPr lang="ru-RU" sz="1600" dirty="0"/>
            </a:br>
            <a:r>
              <a:rPr lang="ru-RU" sz="1600" dirty="0"/>
              <a:t>обучающие: </a:t>
            </a:r>
            <a:br>
              <a:rPr lang="ru-RU" sz="1600" dirty="0"/>
            </a:br>
            <a:r>
              <a:rPr lang="ru-RU" sz="1600" dirty="0"/>
              <a:t>• Обучать приемам нетрадиционной техники рисования – рисование пальчиками, ладошкой, </a:t>
            </a:r>
            <a:r>
              <a:rPr lang="ru-RU" sz="1600" dirty="0" smtClean="0"/>
              <a:t>комочком бумаги.</a:t>
            </a:r>
            <a:endParaRPr lang="ru-RU" sz="1600" dirty="0"/>
          </a:p>
          <a:p>
            <a:r>
              <a:rPr lang="ru-RU" sz="1600" dirty="0"/>
              <a:t> • Формировать умение оценивать созданные изображения.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1785938"/>
            <a:ext cx="8229600" cy="490934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252000" indent="0">
              <a:buFont typeface="Arial" charset="0"/>
              <a:buNone/>
              <a:defRPr/>
            </a:pPr>
            <a:endParaRPr lang="ru-RU" sz="2400" dirty="0" smtClean="0"/>
          </a:p>
          <a:p>
            <a:r>
              <a:rPr lang="ru-RU" dirty="0"/>
              <a:t> </a:t>
            </a:r>
            <a:r>
              <a:rPr lang="ru-RU" sz="1800" dirty="0"/>
              <a:t>При обучении рисованию учитываем индивидуально-типологические особенности детей (для одних детей важно изобразительно описать ситуацию, другие стараются выразить взаимоотношения персонажей, настроение) и оказывали детям разные виды помощи: словесную, направляющую, обучающую.</a:t>
            </a:r>
          </a:p>
          <a:p>
            <a:r>
              <a:rPr lang="ru-RU" sz="1800" dirty="0"/>
              <a:t>  Для формирования положительной мотивационно – </a:t>
            </a:r>
            <a:r>
              <a:rPr lang="ru-RU" sz="1800" dirty="0" err="1"/>
              <a:t>потребностной</a:t>
            </a:r>
            <a:r>
              <a:rPr lang="ru-RU" sz="1800" dirty="0"/>
              <a:t> основы изобразительной деятельности и интереса к её результатам используем приемы: показ изготовленных рисунков и обыгрывание уже готовых изображений; демонстрация рисунков на выставках в группе, учреждении; оформление и рассматривание альбомов с детскими рисунками.</a:t>
            </a:r>
            <a:br>
              <a:rPr lang="ru-RU" sz="1800" dirty="0"/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ru-RU" sz="1600" b="1" dirty="0"/>
              <a:t>Ожидаемый результат: </a:t>
            </a:r>
            <a:br>
              <a:rPr lang="ru-RU" sz="1600" b="1" dirty="0"/>
            </a:br>
            <a:r>
              <a:rPr lang="ru-RU" sz="1600" dirty="0"/>
              <a:t> - Развитие индивидуальности каждого ребенка (от непроизвольных движений к ограничению их, к зрительному контролю, к разнообразию форм движения, затем к осознанному использованию приобретенного опыта в рисунке).</a:t>
            </a:r>
          </a:p>
          <a:p>
            <a:r>
              <a:rPr lang="ru-RU" sz="1600" dirty="0"/>
              <a:t>-  Создание комфортной среды общения, развитие способностей, творческого потенциала каждого ребенка и его самореализации. </a:t>
            </a:r>
          </a:p>
          <a:p>
            <a:r>
              <a:rPr lang="ru-RU" sz="1600" dirty="0"/>
              <a:t>-Формирование умения взаимодействовать друг с другом.</a:t>
            </a:r>
          </a:p>
          <a:p>
            <a:r>
              <a:rPr lang="ru-RU" sz="1600" dirty="0"/>
              <a:t> -Овладение простейшими приемами рисования, развитие мелкой моторики пальцев рук.</a:t>
            </a:r>
          </a:p>
          <a:p>
            <a:r>
              <a:rPr lang="ru-RU" sz="1600" dirty="0"/>
              <a:t>-  Формируются мотивационно- </a:t>
            </a:r>
            <a:r>
              <a:rPr lang="ru-RU" sz="1600" dirty="0" err="1"/>
              <a:t>потребностная</a:t>
            </a:r>
            <a:r>
              <a:rPr lang="ru-RU" sz="1600" dirty="0"/>
              <a:t> сторона их продуктивной деятельности, совершенствуется сенсорное развитие детей, дифференциация восприятия, мелких движений руки, а также  развитие произвольного внимания, воображения, речи, коммуникации.</a:t>
            </a:r>
          </a:p>
          <a:p>
            <a:r>
              <a:rPr lang="ru-RU" sz="1600" dirty="0"/>
              <a:t>   Педагогический анализ знаний, умений и навыков детей дошкольного возраста проводится 2 раза в год (вводный - в сентябре, итоговый - в мае). </a:t>
            </a:r>
          </a:p>
          <a:p>
            <a:r>
              <a:rPr lang="ru-RU" sz="1600" b="1" dirty="0"/>
              <a:t> 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5658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Мой любимый дождик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3"/>
            <a:ext cx="8229600" cy="428134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Дождик, дождик,</a:t>
            </a:r>
            <a:br>
              <a:rPr lang="ru-RU" sz="2000" dirty="0"/>
            </a:br>
            <a:r>
              <a:rPr lang="ru-RU" sz="2000" dirty="0"/>
              <a:t>Кап да кап!</a:t>
            </a:r>
            <a:br>
              <a:rPr lang="ru-RU" sz="2000" dirty="0"/>
            </a:br>
            <a:r>
              <a:rPr lang="ru-RU" sz="2000" dirty="0"/>
              <a:t>Ты не капал бы</a:t>
            </a:r>
            <a:br>
              <a:rPr lang="ru-RU" sz="2000" dirty="0"/>
            </a:br>
            <a:r>
              <a:rPr lang="ru-RU" sz="2000" dirty="0"/>
              <a:t>На пап,</a:t>
            </a:r>
            <a:br>
              <a:rPr lang="ru-RU" sz="2000" dirty="0"/>
            </a:br>
            <a:r>
              <a:rPr lang="ru-RU" sz="2000" dirty="0"/>
              <a:t>Ты не капал бы</a:t>
            </a:r>
            <a:br>
              <a:rPr lang="ru-RU" sz="2000" dirty="0"/>
            </a:br>
            <a:r>
              <a:rPr lang="ru-RU" sz="2000" dirty="0"/>
              <a:t>На мам -</a:t>
            </a:r>
            <a:br>
              <a:rPr lang="ru-RU" sz="2000" dirty="0"/>
            </a:br>
            <a:r>
              <a:rPr lang="ru-RU" sz="2000" dirty="0"/>
              <a:t>Приходил бы лучше</a:t>
            </a:r>
            <a:br>
              <a:rPr lang="ru-RU" sz="2000" dirty="0"/>
            </a:br>
            <a:r>
              <a:rPr lang="ru-RU" sz="2000" dirty="0"/>
              <a:t>К нам:</a:t>
            </a:r>
            <a:br>
              <a:rPr lang="ru-RU" sz="2000" dirty="0"/>
            </a:br>
            <a:r>
              <a:rPr lang="ru-RU" sz="2000" dirty="0"/>
              <a:t>Папам - сыро,</a:t>
            </a:r>
            <a:br>
              <a:rPr lang="ru-RU" sz="2000" dirty="0"/>
            </a:br>
            <a:r>
              <a:rPr lang="ru-RU" sz="2000" dirty="0"/>
              <a:t>Мамам - грязно,</a:t>
            </a:r>
            <a:br>
              <a:rPr lang="ru-RU" sz="2000" dirty="0"/>
            </a:br>
            <a:r>
              <a:rPr lang="ru-RU" sz="2000" dirty="0"/>
              <a:t>Нам с тобою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-</a:t>
            </a:r>
            <a:r>
              <a:rPr lang="ru-RU" sz="2000" dirty="0"/>
              <a:t>Распрекрасно!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27" name="Picture 3" descr="F:\фото к собранию\vqSKvU2P1x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304" y="2132856"/>
            <a:ext cx="565313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58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 дорожке разноцветные листочки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фото к собранию\5GMhK5WhWN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43441"/>
            <a:ext cx="6192688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49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«Колючий Ёжик»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«</a:t>
            </a:r>
            <a:r>
              <a:rPr lang="ru-RU" sz="1800" dirty="0"/>
              <a:t>Ходит </a:t>
            </a:r>
            <a:r>
              <a:rPr lang="ru-RU" sz="1800" i="1" dirty="0"/>
              <a:t>Ёжик</a:t>
            </a:r>
            <a:r>
              <a:rPr lang="ru-RU" sz="1800" dirty="0"/>
              <a:t> по </a:t>
            </a:r>
            <a:r>
              <a:rPr lang="ru-RU" sz="1800" dirty="0" smtClean="0"/>
              <a:t>тропинке</a:t>
            </a:r>
          </a:p>
          <a:p>
            <a:pPr marL="0" indent="0">
              <a:buNone/>
            </a:pP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За грибами без корзинки</a:t>
            </a:r>
            <a:r>
              <a:rPr lang="ru-RU" sz="1800" dirty="0" smtClean="0"/>
              <a:t>,</a:t>
            </a:r>
          </a:p>
          <a:p>
            <a:pPr marL="0" indent="0">
              <a:buNone/>
            </a:pP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А зачем ему корзинка</a:t>
            </a:r>
            <a:r>
              <a:rPr lang="ru-RU" sz="1800" dirty="0" smtClean="0"/>
              <a:t>,</a:t>
            </a:r>
          </a:p>
          <a:p>
            <a:pPr marL="0" indent="0">
              <a:buNone/>
            </a:pP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Если есть в иголках </a:t>
            </a:r>
            <a:r>
              <a:rPr lang="ru-RU" sz="1800" dirty="0" smtClean="0"/>
              <a:t>спинка»</a:t>
            </a:r>
            <a:endParaRPr lang="ru-RU" sz="1800" dirty="0"/>
          </a:p>
        </p:txBody>
      </p:sp>
      <p:pic>
        <p:nvPicPr>
          <p:cNvPr id="2050" name="Picture 2" descr="F:\фото к собранию\aNzpzMq70n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32856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72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«Ниточка для шарика»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«</a:t>
            </a:r>
            <a:r>
              <a:rPr lang="ru-RU" sz="2000" dirty="0"/>
              <a:t>Если шарик накачать</a:t>
            </a:r>
            <a:r>
              <a:rPr lang="ru-RU" sz="2000" dirty="0" smtClean="0"/>
              <a:t>,</a:t>
            </a:r>
          </a:p>
          <a:p>
            <a:pPr marL="0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Будет он тогда летать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Надо нитку привязать</a:t>
            </a:r>
            <a:r>
              <a:rPr lang="ru-RU" sz="2000" dirty="0" smtClean="0"/>
              <a:t>,</a:t>
            </a:r>
          </a:p>
          <a:p>
            <a:pPr marL="0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Чтобы шарик </a:t>
            </a:r>
            <a:r>
              <a:rPr lang="ru-RU" sz="2000" dirty="0" smtClean="0"/>
              <a:t>удержать»</a:t>
            </a:r>
            <a:endParaRPr lang="ru-RU" dirty="0"/>
          </a:p>
        </p:txBody>
      </p:sp>
      <p:pic>
        <p:nvPicPr>
          <p:cNvPr id="4098" name="Picture 2" descr="F:\фото к собранию\WOZlBbE3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32856"/>
            <a:ext cx="5004048" cy="37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55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еселые пальчи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веселые пальчики</Template>
  <TotalTime>295</TotalTime>
  <Words>297</Words>
  <Application>Microsoft Office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веселые пальчики</vt:lpstr>
      <vt:lpstr>«Весёлые пальчики»</vt:lpstr>
      <vt:lpstr>Актуальность  </vt:lpstr>
      <vt:lpstr>Презентация PowerPoint</vt:lpstr>
      <vt:lpstr>Презентация PowerPoint</vt:lpstr>
      <vt:lpstr>Презентация PowerPoint</vt:lpstr>
      <vt:lpstr>Мой любимый дождик</vt:lpstr>
      <vt:lpstr>На дорожке разноцветные листочки</vt:lpstr>
      <vt:lpstr>«Колючий Ёжик»</vt:lpstr>
      <vt:lpstr>«Ниточка для шарика»</vt:lpstr>
      <vt:lpstr>«Зернышки для цыплят» </vt:lpstr>
      <vt:lpstr>«Огни на елке»</vt:lpstr>
      <vt:lpstr>«Веселые клубочки для кошки»</vt:lpstr>
      <vt:lpstr>«Плывет кораблик по волнам»</vt:lpstr>
      <vt:lpstr>«Бусы для Кати»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«Весёлые пальчики»</dc:title>
  <dc:creator>Lubov</dc:creator>
  <cp:lastModifiedBy>Lubov</cp:lastModifiedBy>
  <cp:revision>10</cp:revision>
  <dcterms:created xsi:type="dcterms:W3CDTF">2017-05-18T02:36:40Z</dcterms:created>
  <dcterms:modified xsi:type="dcterms:W3CDTF">2017-05-18T07:36:45Z</dcterms:modified>
</cp:coreProperties>
</file>