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852" r:id="rId2"/>
    <p:sldMasterId id="2147483888" r:id="rId3"/>
    <p:sldMasterId id="2147483900" r:id="rId4"/>
    <p:sldMasterId id="2147483912" r:id="rId5"/>
    <p:sldMasterId id="2147483924" r:id="rId6"/>
  </p:sldMasterIdLst>
  <p:notesMasterIdLst>
    <p:notesMasterId r:id="rId26"/>
  </p:notesMasterIdLst>
  <p:handoutMasterIdLst>
    <p:handoutMasterId r:id="rId27"/>
  </p:handoutMasterIdLst>
  <p:sldIdLst>
    <p:sldId id="540" r:id="rId7"/>
    <p:sldId id="542" r:id="rId8"/>
    <p:sldId id="578" r:id="rId9"/>
    <p:sldId id="586" r:id="rId10"/>
    <p:sldId id="588" r:id="rId11"/>
    <p:sldId id="590" r:id="rId12"/>
    <p:sldId id="591" r:id="rId13"/>
    <p:sldId id="592" r:id="rId14"/>
    <p:sldId id="599" r:id="rId15"/>
    <p:sldId id="585" r:id="rId16"/>
    <p:sldId id="582" r:id="rId17"/>
    <p:sldId id="593" r:id="rId18"/>
    <p:sldId id="594" r:id="rId19"/>
    <p:sldId id="595" r:id="rId20"/>
    <p:sldId id="596" r:id="rId21"/>
    <p:sldId id="597" r:id="rId22"/>
    <p:sldId id="577" r:id="rId23"/>
    <p:sldId id="553" r:id="rId24"/>
    <p:sldId id="570" r:id="rId25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A818AB"/>
    <a:srgbClr val="2C983E"/>
    <a:srgbClr val="30B90B"/>
    <a:srgbClr val="BE0662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19" autoAdjust="0"/>
    <p:restoredTop sz="91819" autoAdjust="0"/>
  </p:normalViewPr>
  <p:slideViewPr>
    <p:cSldViewPr>
      <p:cViewPr varScale="1">
        <p:scale>
          <a:sx n="67" d="100"/>
          <a:sy n="67" d="100"/>
        </p:scale>
        <p:origin x="-124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C801D-82F2-4475-A008-73768AC2DDED}" type="datetimeFigureOut">
              <a:rPr lang="ru-RU" smtClean="0"/>
              <a:pPr/>
              <a:t>01.05.2019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A1B7EF-F2F7-47F6-9C31-B73828B009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520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CB2C5D-33F1-4637-AE87-B4E853F0097D}" type="datetimeFigureOut">
              <a:rPr lang="ru-RU" smtClean="0"/>
              <a:pPr/>
              <a:t>01.05.2019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DFDFE-F894-4B93-B17C-373350000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322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Перестали обращать ( а может и не обращали на технические задачи, не умеем совершенно ставить задачи</a:t>
            </a:r>
            <a:r>
              <a:rPr lang="ru-RU" baseline="0" dirty="0" smtClean="0"/>
              <a:t> инженерные)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6EBD4-9403-4D06-85BD-90654A3B7380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rgbClr val="5EC6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Блокноты ФГОС(1)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"/>
            <a:ext cx="817245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2780928"/>
            <a:ext cx="6624736" cy="25922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EC347-BFE5-47FB-9B88-137BE46B7A0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C50F5-EE6E-4DFE-8901-29B2A5BD111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773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CC65C-D237-4B4C-A463-1BD2DC8EDEF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E1653-CA67-41C8-B4A4-E1E4B34E587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030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67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67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EF18F-EBDA-4203-BC9D-98A26025572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EE6D1-E49A-4A49-99E8-2EAB476039F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31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64E2E-4651-426C-925C-323E69D0C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59CD-3B14-4ACD-95A1-872FD02FDE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049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64E2E-4651-426C-925C-323E69D0C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59CD-3B14-4ACD-95A1-872FD02FDE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537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64E2E-4651-426C-925C-323E69D0C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59CD-3B14-4ACD-95A1-872FD02FDE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698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64E2E-4651-426C-925C-323E69D0C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59CD-3B14-4ACD-95A1-872FD02FDE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5857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64E2E-4651-426C-925C-323E69D0C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59CD-3B14-4ACD-95A1-872FD02FDE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2373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64E2E-4651-426C-925C-323E69D0C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59CD-3B14-4ACD-95A1-872FD02FDE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7267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64E2E-4651-426C-925C-323E69D0C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59CD-3B14-4ACD-95A1-872FD02FDE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7944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64E2E-4651-426C-925C-323E69D0C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59CD-3B14-4ACD-95A1-872FD02FDE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896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Диплом_победителя_5 номинаций_утверждение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16645"/>
            <a:ext cx="9144000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s://upload.wikimedia.org/wikipedia/commons/8/8f/Coat_of_Arms_of_Perm_oblas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6" y="260350"/>
            <a:ext cx="561975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1" y="274638"/>
            <a:ext cx="7715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8208912" cy="39604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EAAD7-589D-4979-9C89-FCB4E1D819C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731AD-F29A-4A12-9236-73B5577EEC8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1306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64E2E-4651-426C-925C-323E69D0C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59CD-3B14-4ACD-95A1-872FD02FDE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5052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64E2E-4651-426C-925C-323E69D0C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59CD-3B14-4ACD-95A1-872FD02FDE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983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64E2E-4651-426C-925C-323E69D0C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59CD-3B14-4ACD-95A1-872FD02FDE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7620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72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06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57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8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77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9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61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8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007AB-047F-47B7-80E9-0B77BD10B19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78312-F652-4EE0-B44A-119398B8619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9854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82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93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56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2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35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78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45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65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63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32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69962-DE6D-45B7-B289-C4168E7A55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65FE8-6A5D-4EA6-B430-4E123F806DE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3093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9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06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47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98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92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9933FF"/>
                </a:solidFill>
              </a:rPr>
              <a:pPr/>
              <a:t>01.05.2019</a:t>
            </a:fld>
            <a:endParaRPr lang="ru-RU">
              <a:solidFill>
                <a:srgbClr val="9933FF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>
              <a:solidFill>
                <a:srgbClr val="9933FF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4230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>
                <a:solidFill>
                  <a:srgbClr val="9933FF"/>
                </a:solidFill>
              </a:rPr>
              <a:pPr/>
              <a:t>01.05.2019</a:t>
            </a:fld>
            <a:endParaRPr lang="ru-RU">
              <a:solidFill>
                <a:srgbClr val="9933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>
              <a:solidFill>
                <a:srgbClr val="99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7995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6ECFF"/>
                </a:solidFill>
              </a:rPr>
              <a:pPr/>
              <a:t>01.05.2019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5934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9933FF"/>
                </a:solidFill>
              </a:rPr>
              <a:pPr/>
              <a:t>01.05.2019</a:t>
            </a:fld>
            <a:endParaRPr lang="ru-RU">
              <a:solidFill>
                <a:srgbClr val="9933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933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706764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9933FF"/>
                </a:solidFill>
              </a:rPr>
              <a:pPr/>
              <a:t>01.05.2019</a:t>
            </a:fld>
            <a:endParaRPr lang="ru-RU">
              <a:solidFill>
                <a:srgbClr val="9933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933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45269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6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6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D388B-59F6-4F38-AF11-18186A9232E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17B35-0344-451A-A90F-B729E1FB6FC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9471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>
                <a:solidFill>
                  <a:srgbClr val="9933FF"/>
                </a:solidFill>
              </a:rPr>
              <a:pPr/>
              <a:t>01.05.2019</a:t>
            </a:fld>
            <a:endParaRPr lang="ru-RU">
              <a:solidFill>
                <a:srgbClr val="9933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99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1564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9933FF"/>
                </a:solidFill>
              </a:rPr>
              <a:pPr/>
              <a:t>01.05.2019</a:t>
            </a:fld>
            <a:endParaRPr lang="ru-RU">
              <a:solidFill>
                <a:srgbClr val="9933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933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5552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>
                <a:solidFill>
                  <a:srgbClr val="9933FF"/>
                </a:solidFill>
              </a:rPr>
              <a:pPr/>
              <a:t>01.05.2019</a:t>
            </a:fld>
            <a:endParaRPr lang="ru-RU">
              <a:solidFill>
                <a:srgbClr val="9933FF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>
              <a:solidFill>
                <a:srgbClr val="99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1266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>
                <a:solidFill>
                  <a:srgbClr val="9933FF"/>
                </a:solidFill>
              </a:rPr>
              <a:pPr/>
              <a:t>01.05.2019</a:t>
            </a:fld>
            <a:endParaRPr lang="ru-RU">
              <a:solidFill>
                <a:srgbClr val="9933FF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99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8300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9933FF"/>
                </a:solidFill>
              </a:rPr>
              <a:pPr/>
              <a:t>01.05.2019</a:t>
            </a:fld>
            <a:endParaRPr lang="ru-RU">
              <a:solidFill>
                <a:srgbClr val="9933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933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7966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9933FF"/>
                </a:solidFill>
              </a:rPr>
              <a:pPr/>
              <a:t>01.05.2019</a:t>
            </a:fld>
            <a:endParaRPr lang="ru-RU">
              <a:solidFill>
                <a:srgbClr val="9933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933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3607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2127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4506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9906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70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B1392-064B-4CC9-8E92-1570BA47499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8476E-7ED6-4155-A85E-5345D7D40C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41174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0701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97980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5926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9994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9447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7114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496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FE5AF-6BDB-4D95-BA17-DDB48765E3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465D5-C375-4DCB-83BC-B0BA33F590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804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8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846C8-1B8C-4F1C-95BB-EAE509390E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03934-6C78-4AE6-8ABD-1A18FCAC4AB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81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E56CB-08DC-4A97-9312-F2C5DF7CC78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CDF31-40FC-4D04-85F1-D905DCE47C4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617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4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858CCD-1CAF-4861-B69E-B1B648C31D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43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4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5F64BCA-30A4-480F-B932-5637686CAB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585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64E2E-4651-426C-925C-323E69D0C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959CD-3B14-4ACD-95A1-872FD02FDE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277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122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27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9933FF"/>
                </a:solidFill>
              </a:rPr>
              <a:pPr/>
              <a:t>01.05.2019</a:t>
            </a:fld>
            <a:endParaRPr lang="ru-RU">
              <a:solidFill>
                <a:srgbClr val="9933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9933FF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613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302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10" Type="http://schemas.openxmlformats.org/officeDocument/2006/relationships/image" Target="../media/image38.jpeg"/><Relationship Id="rId4" Type="http://schemas.openxmlformats.org/officeDocument/2006/relationships/image" Target="../media/image32.png"/><Relationship Id="rId9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6632"/>
            <a:ext cx="8208912" cy="3312368"/>
          </a:xfrm>
        </p:spPr>
        <p:txBody>
          <a:bodyPr/>
          <a:lstStyle/>
          <a:p>
            <a:pPr marL="0" indent="0" algn="ctr">
              <a:buNone/>
            </a:pPr>
            <a:endPara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algn="ctr">
              <a:lnSpc>
                <a:spcPts val="1800"/>
              </a:lnSpc>
              <a:spcAft>
                <a:spcPts val="0"/>
              </a:spcAft>
              <a:buNone/>
            </a:pPr>
            <a:endParaRPr lang="ru-RU" sz="3600" b="1" dirty="0" smtClean="0">
              <a:solidFill>
                <a:srgbClr val="0099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ctr">
              <a:lnSpc>
                <a:spcPts val="1800"/>
              </a:lnSpc>
              <a:spcAft>
                <a:spcPts val="0"/>
              </a:spcAft>
              <a:buNone/>
            </a:pPr>
            <a:r>
              <a:rPr lang="ru-RU" sz="3600" b="1" dirty="0" smtClean="0">
                <a:solidFill>
                  <a:srgbClr val="2C983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3600" b="1" dirty="0">
                <a:solidFill>
                  <a:srgbClr val="2C983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Детский </a:t>
            </a:r>
            <a:r>
              <a:rPr lang="ru-RU" sz="3600" b="1" dirty="0" smtClean="0">
                <a:solidFill>
                  <a:srgbClr val="2C983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Техномир» 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Познавательное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развитие детей на основе технического конструирования в условиях реализации ФГОС ДО –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приоритетное направление дошкольного образования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Пермского края</a:t>
            </a:r>
            <a:endParaRPr lang="ru-RU" sz="3600" b="1" dirty="0" smtClean="0">
              <a:solidFill>
                <a:srgbClr val="2C983E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959233"/>
            <a:ext cx="3359941" cy="2919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365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435280" cy="20162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Специфика программы «Детский </a:t>
            </a:r>
            <a:r>
              <a:rPr lang="ru-RU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Техномир</a:t>
            </a: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ознакомление</a:t>
            </a:r>
            <a:r>
              <a:rPr lang="ru-RU" alt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создание и экспериментирование с (узлами) механизмами, приводящими в движение технические предметы с помощью разнообразного материала и конструкторов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457200" y="6381328"/>
            <a:ext cx="7467600" cy="92624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10" name="Ромб 9"/>
          <p:cNvSpPr/>
          <p:nvPr/>
        </p:nvSpPr>
        <p:spPr>
          <a:xfrm>
            <a:off x="206111" y="2420888"/>
            <a:ext cx="2792244" cy="2232025"/>
          </a:xfrm>
          <a:prstGeom prst="diamon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КОЛЕСО (ОСЬ)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Ромб 10"/>
          <p:cNvSpPr/>
          <p:nvPr/>
        </p:nvSpPr>
        <p:spPr>
          <a:xfrm>
            <a:off x="3132409" y="2420887"/>
            <a:ext cx="2808287" cy="2232025"/>
          </a:xfrm>
          <a:prstGeom prst="diamon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РЫЧАГ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Ромб 11"/>
          <p:cNvSpPr/>
          <p:nvPr/>
        </p:nvSpPr>
        <p:spPr>
          <a:xfrm>
            <a:off x="6084168" y="2420888"/>
            <a:ext cx="2794000" cy="2232025"/>
          </a:xfrm>
          <a:prstGeom prst="diamon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ПОРШЕНЬ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Ромб 12"/>
          <p:cNvSpPr/>
          <p:nvPr/>
        </p:nvSpPr>
        <p:spPr>
          <a:xfrm>
            <a:off x="1518997" y="4077072"/>
            <a:ext cx="2951163" cy="2447925"/>
          </a:xfrm>
          <a:prstGeom prst="diamon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ВИНТ 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Ромб 13"/>
          <p:cNvSpPr/>
          <p:nvPr/>
        </p:nvSpPr>
        <p:spPr>
          <a:xfrm>
            <a:off x="4680024" y="4057693"/>
            <a:ext cx="2808287" cy="2447925"/>
          </a:xfrm>
          <a:prstGeom prst="diamon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НАКЛОННАЯ ПЛОСКОСТЬ</a:t>
            </a:r>
          </a:p>
        </p:txBody>
      </p:sp>
    </p:spTree>
    <p:extLst>
      <p:ext uri="{BB962C8B-B14F-4D97-AF65-F5344CB8AC3E}">
        <p14:creationId xmlns:p14="http://schemas.microsoft.com/office/powerpoint/2010/main" val="391862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фото\техно\IMG_20181024_1035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3487887" cy="4716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:\фото\техно\IMG_20181024_103907_BURST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8" t="53183" r="59766" b="22446"/>
          <a:stretch/>
        </p:blipFill>
        <p:spPr bwMode="auto">
          <a:xfrm>
            <a:off x="2627784" y="4713342"/>
            <a:ext cx="1846787" cy="196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H:\фото\техно\IMG_20181024_1043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344" y="980728"/>
            <a:ext cx="432048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74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80" y="2708920"/>
            <a:ext cx="3600399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Колесо обозрения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C:\Users\metod\Desktop\IMG_20181114_1037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820" y="1067415"/>
            <a:ext cx="4446644" cy="408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09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Колесо, наклонная плоскость</a:t>
            </a:r>
            <a:endParaRPr lang="ru-R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 descr="C:\Users\metod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54444"/>
            <a:ext cx="6707460" cy="549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81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3" name="Picture 3" descr="C:\Users\metod\Desktop\IMG_20181031_1005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2657"/>
            <a:ext cx="5484156" cy="583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04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:\техномир\2018-2019\Техномир\IMG_53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57250"/>
            <a:ext cx="4032449" cy="393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H:\техномир\2018-2019\Техномир\IMG_53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844824"/>
            <a:ext cx="4622464" cy="429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56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:\техномир\2018-2019\Техномир\IMG_53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676456" cy="574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43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616" y="6605972"/>
            <a:ext cx="9144000" cy="2520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616" y="6345324"/>
            <a:ext cx="9144000" cy="252028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0" y="0"/>
            <a:ext cx="9144000" cy="252028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2" name="Picture 4" descr="http://static3.depositphotos.com/1004293/249/v/950/depositphotos_2499392-stock-illustration-abstract-technology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576" y="1525907"/>
            <a:ext cx="1792517" cy="128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-36512" y="252028"/>
            <a:ext cx="86409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Перспективный план изучения механизмов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999345"/>
              </p:ext>
            </p:extLst>
          </p:nvPr>
        </p:nvGraphicFramePr>
        <p:xfrm>
          <a:off x="107502" y="818078"/>
          <a:ext cx="8873597" cy="54808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7493"/>
                <a:gridCol w="2958052"/>
                <a:gridCol w="2958052"/>
              </a:tblGrid>
              <a:tr h="1440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</a:rPr>
                        <a:t>СЕНТЯБРЬ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50063" marR="500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</a:rPr>
                        <a:t>ОКТЯБРЬ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50063" marR="500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</a:rPr>
                        <a:t>НОЯБРЬ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50063" marR="500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54410"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</a:rPr>
                        <a:t>«Наклонная плоскость»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</a:rPr>
                        <a:t>НОД «Наклонная плоскость»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</a:rPr>
                        <a:t>Самостоятельная деятельность «Многоэтажная парковка»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</a:rPr>
                        <a:t>ПЗ  ТН «Ванька-Встанька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</a:rPr>
                        <a:t>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50063" marR="500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</a:rPr>
                        <a:t>«Колесо (колесо и ось)»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</a:rPr>
                        <a:t>НОД «Колесо – великое изобретение человека», просмотр мультфильма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</a:rPr>
                        <a:t>Самостоятельная деятельность «Машинка из конструктора «Простые механизмы»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</a:rPr>
                        <a:t>ПЗ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</a:rPr>
                        <a:t> ТН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</a:rPr>
                        <a:t>«Автомобиль»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50063" marR="500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</a:rPr>
                        <a:t>«Колесо (колесо и ось)»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</a:rPr>
                        <a:t>ПЗ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</a:rPr>
                        <a:t> ТН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</a:rPr>
                        <a:t>«Колесо обозрения»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</a:rPr>
                        <a:t>Проектная деятельность «Колесо и его применение в благоустройстве родного города»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50063" marR="500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3187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</a:rPr>
                        <a:t>ДЕКАБРЬ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50063" marR="500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</a:rPr>
                        <a:t>ЯНВАРЬ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50063" marR="500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</a:rPr>
                        <a:t>ФЕВРАЛЬ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50063" marR="500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31147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</a:rPr>
                        <a:t>«Винт»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</a:rPr>
                        <a:t>НОД «Простые механизмы. Винт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</a:rPr>
                        <a:t>» (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</a:rPr>
                        <a:t>презентация, конспект, ссылки на мультфильмы)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</a:rPr>
                        <a:t>Самостоятельная деятельность </a:t>
                      </a:r>
                    </a:p>
                    <a:p>
                      <a:pPr marL="27305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</a:rPr>
                        <a:t>Создание моделей разновидностей винта из разного материала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</a:rPr>
                        <a:t>.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50063" marR="500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</a:rPr>
                        <a:t>«Винт»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</a:rPr>
                        <a:t>ПЗ  ТН «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</a:rPr>
                        <a:t>Воздух для рыб», «Винт – крепёж»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</a:rPr>
                        <a:t>Проектная деятельность «</a:t>
                      </a:r>
                      <a:r>
                        <a:rPr lang="ru-RU" sz="1200" b="1" dirty="0" err="1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</a:rPr>
                        <a:t>Лопостной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</a:rPr>
                        <a:t> винт» (вентилятор, моторная лодка или др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</a:rPr>
                        <a:t>.)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50063" marR="500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</a:rPr>
                        <a:t>«Поршень»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</a:rPr>
                        <a:t>НОД «Поршень. Знакомство с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</a:rPr>
                        <a:t>поршнем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</a:rPr>
                        <a:t> и его и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</a:rPr>
                        <a:t>спользованием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</a:rPr>
                        <a:t>в деятельности людей».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</a:rPr>
                        <a:t>Самостоятельная деятельность «Насос для надувания шаров». 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</a:rPr>
                        <a:t>ПЗ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</a:rPr>
                        <a:t> ТН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</a:rPr>
                        <a:t>«Насос для надувания шаров из шприца».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50063" marR="500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0127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</a:rPr>
                        <a:t>МАРТ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50063" marR="500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</a:rPr>
                        <a:t>АПРЕЛЬ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50063" marR="500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</a:rPr>
                        <a:t>МАЙ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50063" marR="500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84901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</a:rPr>
                        <a:t>«Поршень»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</a:rPr>
                        <a:t>Самостоятельная деятельность «Водяной пистолет».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</a:rPr>
                        <a:t>ПЗ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</a:rPr>
                        <a:t>  ТН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</a:rPr>
                        <a:t>«Поливочная станция».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</a:rPr>
                        <a:t>Проектная деятельность «Создание робота с механизмом «поршень»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50063" marR="500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</a:rPr>
                        <a:t>«Рычаг»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</a:rPr>
                        <a:t>Совместная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</a:rPr>
                        <a:t>деятельность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</a:rPr>
                        <a:t>«РЫЧАГ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</a:rPr>
                        <a:t>— простейший механизм» (просмотр мультфильма);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</a:rPr>
                        <a:t>Самостоятельная деятельность 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ПЗ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 ТН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50063" marR="500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</a:rPr>
                        <a:t>«Рычаг»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</a:rPr>
                        <a:t>ПЗ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</a:rPr>
                        <a:t> ТН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</a:rPr>
                        <a:t> 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</a:rPr>
                        <a:t>Проектная деятельность.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50063" marR="500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780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</a:t>
            </a:r>
            <a:r>
              <a:rPr lang="ru-RU" sz="2200" b="1" dirty="0" smtClean="0">
                <a:solidFill>
                  <a:srgbClr val="A818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дидактического обеспечения технического конструирования в ДОО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(начальный, базовый уровень и робототехника)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05" y="1640294"/>
            <a:ext cx="934675" cy="1172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07504" y="1484784"/>
            <a:ext cx="4464496" cy="49685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24400" y="1484784"/>
            <a:ext cx="4320480" cy="49685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Рисунок 5" descr="Design &amp; Drill® Rob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911" y="1494780"/>
            <a:ext cx="1258503" cy="142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0704" y="2814205"/>
            <a:ext cx="2105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с болтиками</a:t>
            </a:r>
          </a:p>
        </p:txBody>
      </p:sp>
      <p:pic>
        <p:nvPicPr>
          <p:cNvPr id="8" name="Рисунок 7" descr="Вырезка экрана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13" y="3511954"/>
            <a:ext cx="1217858" cy="1222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Вырезка экрана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846" y="3477693"/>
            <a:ext cx="1429097" cy="1526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4058788" y="3439835"/>
            <a:ext cx="2042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solidFill>
                <a:prstClr val="black"/>
              </a:solidFill>
            </a:endParaRPr>
          </a:p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9977" y="5032495"/>
            <a:ext cx="20422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Набор соединяющихся кубиков</a:t>
            </a:r>
          </a:p>
          <a:p>
            <a:pPr algn="ctr"/>
            <a:endParaRPr lang="ru-RU" dirty="0" smtClean="0">
              <a:solidFill>
                <a:prstClr val="black"/>
              </a:solidFill>
            </a:endParaRPr>
          </a:p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16345" y="5032495"/>
            <a:ext cx="20422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Набор для конструирования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группе</a:t>
            </a:r>
          </a:p>
          <a:p>
            <a:pPr algn="ctr"/>
            <a:endParaRPr lang="ru-RU" dirty="0" smtClean="0">
              <a:solidFill>
                <a:prstClr val="black"/>
              </a:solidFill>
            </a:endParaRPr>
          </a:p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54288" y="2952704"/>
            <a:ext cx="16097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</a:t>
            </a:r>
          </a:p>
          <a:p>
            <a:pPr algn="ctr"/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</a:t>
            </a:r>
          </a:p>
        </p:txBody>
      </p:sp>
      <p:pic>
        <p:nvPicPr>
          <p:cNvPr id="15" name="Рисунок 14" descr="https://le-www-live-s.legocdn.com/sc/media/apem-products/mm/9656-8e6788ddcc5db2b80e82cdcefc2d9299.jpg?fit=around|500:380&amp;crop=500:380;*,*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084" y="1678733"/>
            <a:ext cx="1978120" cy="1317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 descr="https://le-www-live-s.legocdn.com/sc/media/apem-products/mm/9689-0f98aa18b58443f464f1a600e2d53541.jpg?fit=around|500:380&amp;crop=500:380;*,*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515" y="1648234"/>
            <a:ext cx="2034027" cy="145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828025" y="2919448"/>
            <a:ext cx="18464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</a:t>
            </a:r>
          </a:p>
          <a:p>
            <a:pPr lvl="0" algn="ctr"/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механизмы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907204" y="3106592"/>
            <a:ext cx="20364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</a:t>
            </a:r>
          </a:p>
          <a:p>
            <a:pPr lvl="0" algn="ctr"/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Простые механизмы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6814" y="3871625"/>
            <a:ext cx="1215411" cy="121255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005907" y="4916223"/>
            <a:ext cx="176654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Робо-мыш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-пчелка</a:t>
            </a:r>
          </a:p>
          <a:p>
            <a:pPr algn="ctr"/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1" name="Picture 4" descr="http://stemco.ru/upload/resize_cache/iblock/369/450_450_153a9824738b2085e1fe4dd028619b5c3/prod2841_1_lg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770" y="4207346"/>
            <a:ext cx="660745" cy="66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 descr="https://le-www-live-s.legocdn.com/sc/media/apem-products/wedo-2/45300-4cdf284bb497a180b6692df5bc184449.jpg?fit=around|500:380&amp;crop=500:380;*,*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268" y="3948226"/>
            <a:ext cx="1440160" cy="106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7324212" y="5043154"/>
            <a:ext cx="13011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</a:t>
            </a:r>
          </a:p>
          <a:p>
            <a:pPr lvl="0" algn="ctr"/>
            <a:r>
              <a:rPr lang="en-US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LEGO Education </a:t>
            </a:r>
            <a:r>
              <a:rPr lang="en-US" sz="1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WeDo</a:t>
            </a:r>
            <a:endParaRPr lang="ru-RU" sz="1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73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1" y="0"/>
            <a:ext cx="7715200" cy="1412776"/>
          </a:xfrm>
        </p:spPr>
        <p:txBody>
          <a:bodyPr/>
          <a:lstStyle/>
          <a:p>
            <a:r>
              <a:rPr lang="ru-RU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«ПРОДОЛЖАЮ»</a:t>
            </a:r>
            <a:br>
              <a:rPr lang="ru-RU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НА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ru-RU" sz="2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10272"/>
            <a:ext cx="2088232" cy="1554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427" y="764700"/>
            <a:ext cx="2243137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746870"/>
            <a:ext cx="2243137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2264887"/>
            <a:ext cx="2952328" cy="40444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парциальной программы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Техномир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сопровождение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(старший дошкольный возраст)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готовности кадров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работе в направлении детского технического конструирования.</a:t>
            </a:r>
          </a:p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в курсовой подготовке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дидактического обеспечения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технического  конструирования в ДОУ: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 уровней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(начальный, базовый,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робототехнику).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59832" y="2279543"/>
            <a:ext cx="2952328" cy="4029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методическую, дидактическую  и консультационную поддержку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познавательному развитию на основе технического конструирования для деятельности базовых ДОУ муниципальных районов на территории Пермского края.</a:t>
            </a:r>
          </a:p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в базовых ДОУ необходимый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стартовый уровень дидактического оборудования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технической направленности для работы с детьми дошкольного возраста.</a:t>
            </a:r>
          </a:p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нормативно правовые документы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базовых ДОУ в 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м.р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г.о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08665" y="2282086"/>
            <a:ext cx="2952328" cy="402723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конкурсов и соревнований технической направленности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дошкольного возраста муниципального, межмуниципального и краевого уровней.</a:t>
            </a:r>
          </a:p>
          <a:p>
            <a:pPr marL="342900" indent="-342900" algn="just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Вовлечь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конкурсное движение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технической направленности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 территорий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Пермского края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261586"/>
            <a:ext cx="570619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564" y="1261586"/>
            <a:ext cx="676275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29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920879" cy="874070"/>
          </a:xfrm>
        </p:spPr>
        <p:txBody>
          <a:bodyPr/>
          <a:lstStyle/>
          <a:p>
            <a:r>
              <a:rPr lang="ru-RU" sz="5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dirty="0">
              <a:solidFill>
                <a:srgbClr val="A818A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08912" cy="4248472"/>
          </a:xfrm>
        </p:spPr>
        <p:txBody>
          <a:bodyPr/>
          <a:lstStyle/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ru-RU" alt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196752"/>
            <a:ext cx="8136904" cy="373444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Систему дошкольного образования с учетом социально-экономических потребностей региона</a:t>
            </a:r>
          </a:p>
          <a:p>
            <a:pPr algn="ctr"/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«Об образовании в РФ»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(п.1., п.2., п.3 статьи 20)</a:t>
            </a:r>
          </a:p>
          <a:p>
            <a:pPr algn="ctr"/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в инженерных кадрах – </a:t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 января 2017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в Пермском крае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11 953 промышленных предприятий и организаций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968758">
            <a:off x="199479" y="5047323"/>
            <a:ext cx="1296144" cy="80654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7247" y="4977556"/>
            <a:ext cx="1293169" cy="94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85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1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345" y="0"/>
            <a:ext cx="4204936" cy="5759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01008"/>
            <a:ext cx="1524000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437112"/>
            <a:ext cx="152400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830389"/>
            <a:ext cx="10795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340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002060"/>
                </a:solidFill>
              </a:rPr>
              <a:t>Техническое конструирование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071546"/>
            <a:ext cx="8286808" cy="290037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Отображение реально существующих объектов, с моделированием их основных параметров: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из строительного материала,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из деталей конструкторов, имеющих разные способы крепления,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из крупногабаритных модульных блоков.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171" name="Picture 3" descr="C:\Users\Пользователь\Desktop\Новая папка\фотообозрение ИМ\DSCN49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96410"/>
            <a:ext cx="4214810" cy="3161590"/>
          </a:xfrm>
          <a:prstGeom prst="rect">
            <a:avLst/>
          </a:prstGeom>
          <a:noFill/>
        </p:spPr>
      </p:pic>
      <p:pic>
        <p:nvPicPr>
          <p:cNvPr id="6" name="Picture 2" descr="D:\МОИ ДОКУМЕНТЫ\2016-2017\фото видео 2016-17\фотообозрение к Икаренку в Лысьве\DSCN25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09" y="3714752"/>
            <a:ext cx="4190357" cy="3143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399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rgbClr val="002060"/>
                </a:solidFill>
              </a:rPr>
              <a:t>Задачи в программе Л.В. </a:t>
            </a:r>
            <a:r>
              <a:rPr lang="ru-RU" i="1" dirty="0" err="1" smtClean="0">
                <a:solidFill>
                  <a:srgbClr val="002060"/>
                </a:solidFill>
              </a:rPr>
              <a:t>Куцаковой</a:t>
            </a:r>
            <a:r>
              <a:rPr lang="ru-RU" i="1" dirty="0" smtClean="0">
                <a:solidFill>
                  <a:srgbClr val="002060"/>
                </a:solidFill>
              </a:rPr>
              <a:t/>
            </a:r>
            <a:br>
              <a:rPr lang="ru-RU" i="1" dirty="0" smtClean="0">
                <a:solidFill>
                  <a:srgbClr val="002060"/>
                </a:solidFill>
              </a:rPr>
            </a:br>
            <a:r>
              <a:rPr lang="ru-RU" i="1" dirty="0" smtClean="0">
                <a:solidFill>
                  <a:srgbClr val="002060"/>
                </a:solidFill>
              </a:rPr>
              <a:t>(подготовительная к школе группа)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714488"/>
            <a:ext cx="8103844" cy="454344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Развивать конструкторские навыки по условиям.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Плоскостное моделирование и построение схем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( анализ схем , чертежей).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Строить схемы и делать зарисовки будущих объектов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История робототехники.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Упражнять в составлении планов строительства.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Самостоятельные исследования в конструировании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Конструировать двигающиеся механизмы (рычаг).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Использование блока в механизмах ( ременная передача).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Зубчатое колесо, зубчатая передача, особенность вращательного движения.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Презентовать оригинальные личные модели</a:t>
            </a:r>
            <a:r>
              <a:rPr lang="ru-RU" dirty="0" smtClean="0">
                <a:solidFill>
                  <a:srgbClr val="002060"/>
                </a:solidFill>
              </a:rPr>
              <a:t>,  критично относиться к  своей работе и деятельности сверстников.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32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pPr algn="ctr"/>
            <a:r>
              <a:rPr lang="ru-RU" sz="2400" b="1" cap="none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Ракетоноситель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:\КОНКУРС В ДОУ\2016-2017\техномир\модуль транспорт\ракетоносител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075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Самолет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:\КОНКУРС В ДОУ\2016-2017\техномир\модуль транспорт\самолет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72816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018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роллейбус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6035563" cy="452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863" y="3111500"/>
            <a:ext cx="194468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155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616" y="6605972"/>
            <a:ext cx="9144000" cy="2520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616" y="6345324"/>
            <a:ext cx="9144000" cy="252028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7" name="Picture 4" descr="http://static3.depositphotos.com/1004293/249/v/950/depositphotos_2499392-stock-illustration-abstract-technology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609" y="870388"/>
            <a:ext cx="1792517" cy="128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5496" y="190381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Что такое технологическая карта </a:t>
            </a:r>
          </a:p>
        </p:txBody>
      </p:sp>
      <p:cxnSp>
        <p:nvCxnSpPr>
          <p:cNvPr id="11" name="Соединительная линия уступом 10"/>
          <p:cNvCxnSpPr/>
          <p:nvPr/>
        </p:nvCxnSpPr>
        <p:spPr>
          <a:xfrm flipV="1">
            <a:off x="12616" y="944525"/>
            <a:ext cx="8159784" cy="390252"/>
          </a:xfrm>
          <a:prstGeom prst="bentConnector3">
            <a:avLst>
              <a:gd name="adj1" fmla="val 50000"/>
            </a:avLst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/>
          <p:cNvCxnSpPr/>
          <p:nvPr/>
        </p:nvCxnSpPr>
        <p:spPr>
          <a:xfrm flipV="1">
            <a:off x="0" y="775248"/>
            <a:ext cx="9019026" cy="381086"/>
          </a:xfrm>
          <a:prstGeom prst="bentConnector3">
            <a:avLst>
              <a:gd name="adj1" fmla="val 50000"/>
            </a:avLst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8153819" y="101695"/>
            <a:ext cx="0" cy="864096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0" y="0"/>
            <a:ext cx="9144000" cy="252028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11561" y="2100912"/>
            <a:ext cx="792087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  <a:latin typeface="Constantia" panose="02030602050306030303" pitchFamily="18" charset="0"/>
              </a:rPr>
              <a:t>Технологическая</a:t>
            </a:r>
            <a:r>
              <a:rPr lang="ru-RU" sz="2400" dirty="0">
                <a:solidFill>
                  <a:srgbClr val="002060"/>
                </a:solidFill>
                <a:latin typeface="Constantia" panose="02030602050306030303" pitchFamily="18" charset="0"/>
              </a:rPr>
              <a:t> </a:t>
            </a:r>
            <a:r>
              <a:rPr lang="ru-RU" sz="24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карта изучения темы в рамках программы «Детский </a:t>
            </a:r>
            <a:r>
              <a:rPr lang="ru-RU" sz="2400" b="1" dirty="0" err="1" smtClean="0">
                <a:solidFill>
                  <a:srgbClr val="002060"/>
                </a:solidFill>
                <a:latin typeface="Constantia" panose="02030602050306030303" pitchFamily="18" charset="0"/>
              </a:rPr>
              <a:t>ТехноМир</a:t>
            </a:r>
            <a:r>
              <a:rPr lang="ru-RU" sz="24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» </a:t>
            </a:r>
            <a:r>
              <a:rPr lang="ru-RU" sz="2400" dirty="0">
                <a:solidFill>
                  <a:srgbClr val="002060"/>
                </a:solidFill>
                <a:latin typeface="Constantia" panose="02030602050306030303" pitchFamily="18" charset="0"/>
              </a:rPr>
              <a:t> </a:t>
            </a:r>
            <a:r>
              <a:rPr lang="ru-RU" sz="24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— это</a:t>
            </a:r>
            <a:r>
              <a:rPr lang="ru-RU" sz="2400" dirty="0">
                <a:solidFill>
                  <a:srgbClr val="002060"/>
                </a:solidFill>
                <a:latin typeface="Constantia" panose="02030602050306030303" pitchFamily="18" charset="0"/>
              </a:rPr>
              <a:t> </a:t>
            </a:r>
            <a:r>
              <a:rPr lang="ru-RU" sz="24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документ</a:t>
            </a:r>
            <a:r>
              <a:rPr lang="ru-RU" sz="2400" dirty="0">
                <a:solidFill>
                  <a:srgbClr val="002060"/>
                </a:solidFill>
                <a:latin typeface="Constantia" panose="02030602050306030303" pitchFamily="18" charset="0"/>
              </a:rPr>
              <a:t>, </a:t>
            </a:r>
            <a:r>
              <a:rPr lang="ru-RU" sz="24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который содержит сведения о содержании работы педагога, способы </a:t>
            </a:r>
            <a:r>
              <a:rPr lang="ru-RU" sz="2400" dirty="0">
                <a:solidFill>
                  <a:srgbClr val="002060"/>
                </a:solidFill>
                <a:latin typeface="Constantia" panose="02030602050306030303" pitchFamily="18" charset="0"/>
              </a:rPr>
              <a:t>и последовательность </a:t>
            </a:r>
            <a:r>
              <a:rPr lang="ru-RU" sz="24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изучения определенной темы (механизма), задания для детей, предполагаемые результаты на каждом уровне изучения темы, перечень необходимых ресурсов </a:t>
            </a:r>
          </a:p>
          <a:p>
            <a:pPr algn="just"/>
            <a:endParaRPr lang="ru-RU" sz="24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8981100" y="751122"/>
            <a:ext cx="0" cy="6106878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312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Эркер">
  <a:themeElements>
    <a:clrScheme name="Другая 2">
      <a:dk1>
        <a:sysClr val="windowText" lastClr="000000"/>
      </a:dk1>
      <a:lt1>
        <a:sysClr val="window" lastClr="FFFFFF"/>
      </a:lt1>
      <a:dk2>
        <a:srgbClr val="9933F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5292</TotalTime>
  <Words>526</Words>
  <Application>Microsoft Office PowerPoint</Application>
  <PresentationFormat>Экран (4:3)</PresentationFormat>
  <Paragraphs>114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1_Тема Office</vt:lpstr>
      <vt:lpstr>11_Тема Office</vt:lpstr>
      <vt:lpstr>2_Тема Office</vt:lpstr>
      <vt:lpstr>3_Тема Office</vt:lpstr>
      <vt:lpstr>Эркер</vt:lpstr>
      <vt:lpstr>6_Тема Office</vt:lpstr>
      <vt:lpstr>Презентация PowerPoint</vt:lpstr>
      <vt:lpstr> </vt:lpstr>
      <vt:lpstr>Презентация PowerPoint</vt:lpstr>
      <vt:lpstr>Техническое конструирование</vt:lpstr>
      <vt:lpstr>Задачи в программе Л.В. Куцаковой (подготовительная к школе группа)</vt:lpstr>
      <vt:lpstr>Ракетоноситель</vt:lpstr>
      <vt:lpstr>Самолет</vt:lpstr>
      <vt:lpstr>Троллейбус</vt:lpstr>
      <vt:lpstr>Презентация PowerPoint</vt:lpstr>
      <vt:lpstr>Специфика программы «Детский Техномир» - ознакомление, создание и экспериментирование с (узлами) механизмами, приводящими в движение технические предметы с помощью разнообразного материала и конструкторов</vt:lpstr>
      <vt:lpstr>Презентация PowerPoint</vt:lpstr>
      <vt:lpstr>Колесо обозрения</vt:lpstr>
      <vt:lpstr>Колесо, наклонная плоскость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  Задача: разработать паспорт дидактического обеспечения технического конструирования в ДОО  (начальный, базовый уровень и робототехника) </vt:lpstr>
      <vt:lpstr>«ПРОДОЛЖАЮ» ЗАДАЧИ НА 2018 – 2019 год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Дошкольное образование</dc:title>
  <dc:creator>Облацова Светлана Владимировна</dc:creator>
  <cp:lastModifiedBy>Userr</cp:lastModifiedBy>
  <cp:revision>397</cp:revision>
  <cp:lastPrinted>2017-08-29T13:21:35Z</cp:lastPrinted>
  <dcterms:created xsi:type="dcterms:W3CDTF">2017-01-24T13:38:41Z</dcterms:created>
  <dcterms:modified xsi:type="dcterms:W3CDTF">2019-05-01T08:53:09Z</dcterms:modified>
</cp:coreProperties>
</file>