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0621963" cy="7561263"/>
  <p:notesSz cx="9144000" cy="6858000"/>
  <p:defaultTextStyle>
    <a:defPPr>
      <a:defRPr lang="ru-RU"/>
    </a:defPPr>
    <a:lvl1pPr marL="0" algn="l" defTabSz="1039033" rtl="0" eaLnBrk="1" latinLnBrk="0" hangingPunct="1">
      <a:defRPr sz="2000" kern="1200">
        <a:solidFill>
          <a:schemeClr val="tx1"/>
        </a:solidFill>
        <a:latin typeface="+mn-lt"/>
        <a:ea typeface="+mn-ea"/>
        <a:cs typeface="+mn-cs"/>
      </a:defRPr>
    </a:lvl1pPr>
    <a:lvl2pPr marL="519516" algn="l" defTabSz="1039033" rtl="0" eaLnBrk="1" latinLnBrk="0" hangingPunct="1">
      <a:defRPr sz="2000" kern="1200">
        <a:solidFill>
          <a:schemeClr val="tx1"/>
        </a:solidFill>
        <a:latin typeface="+mn-lt"/>
        <a:ea typeface="+mn-ea"/>
        <a:cs typeface="+mn-cs"/>
      </a:defRPr>
    </a:lvl2pPr>
    <a:lvl3pPr marL="1039033" algn="l" defTabSz="1039033" rtl="0" eaLnBrk="1" latinLnBrk="0" hangingPunct="1">
      <a:defRPr sz="2000" kern="1200">
        <a:solidFill>
          <a:schemeClr val="tx1"/>
        </a:solidFill>
        <a:latin typeface="+mn-lt"/>
        <a:ea typeface="+mn-ea"/>
        <a:cs typeface="+mn-cs"/>
      </a:defRPr>
    </a:lvl3pPr>
    <a:lvl4pPr marL="1558549" algn="l" defTabSz="1039033" rtl="0" eaLnBrk="1" latinLnBrk="0" hangingPunct="1">
      <a:defRPr sz="2000" kern="1200">
        <a:solidFill>
          <a:schemeClr val="tx1"/>
        </a:solidFill>
        <a:latin typeface="+mn-lt"/>
        <a:ea typeface="+mn-ea"/>
        <a:cs typeface="+mn-cs"/>
      </a:defRPr>
    </a:lvl4pPr>
    <a:lvl5pPr marL="2078065" algn="l" defTabSz="1039033" rtl="0" eaLnBrk="1" latinLnBrk="0" hangingPunct="1">
      <a:defRPr sz="2000" kern="1200">
        <a:solidFill>
          <a:schemeClr val="tx1"/>
        </a:solidFill>
        <a:latin typeface="+mn-lt"/>
        <a:ea typeface="+mn-ea"/>
        <a:cs typeface="+mn-cs"/>
      </a:defRPr>
    </a:lvl5pPr>
    <a:lvl6pPr marL="2597582" algn="l" defTabSz="1039033" rtl="0" eaLnBrk="1" latinLnBrk="0" hangingPunct="1">
      <a:defRPr sz="2000" kern="1200">
        <a:solidFill>
          <a:schemeClr val="tx1"/>
        </a:solidFill>
        <a:latin typeface="+mn-lt"/>
        <a:ea typeface="+mn-ea"/>
        <a:cs typeface="+mn-cs"/>
      </a:defRPr>
    </a:lvl6pPr>
    <a:lvl7pPr marL="3117098" algn="l" defTabSz="1039033" rtl="0" eaLnBrk="1" latinLnBrk="0" hangingPunct="1">
      <a:defRPr sz="2000" kern="1200">
        <a:solidFill>
          <a:schemeClr val="tx1"/>
        </a:solidFill>
        <a:latin typeface="+mn-lt"/>
        <a:ea typeface="+mn-ea"/>
        <a:cs typeface="+mn-cs"/>
      </a:defRPr>
    </a:lvl7pPr>
    <a:lvl8pPr marL="3636615" algn="l" defTabSz="1039033" rtl="0" eaLnBrk="1" latinLnBrk="0" hangingPunct="1">
      <a:defRPr sz="2000" kern="1200">
        <a:solidFill>
          <a:schemeClr val="tx1"/>
        </a:solidFill>
        <a:latin typeface="+mn-lt"/>
        <a:ea typeface="+mn-ea"/>
        <a:cs typeface="+mn-cs"/>
      </a:defRPr>
    </a:lvl8pPr>
    <a:lvl9pPr marL="4156131" algn="l" defTabSz="1039033"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086" y="-102"/>
      </p:cViewPr>
      <p:guideLst>
        <p:guide orient="horz" pos="2382"/>
        <p:guide pos="334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96647" y="2348893"/>
            <a:ext cx="9028669" cy="1620771"/>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93295" y="4284716"/>
            <a:ext cx="7435374" cy="1932323"/>
          </a:xfrm>
        </p:spPr>
        <p:txBody>
          <a:bodyPr/>
          <a:lstStyle>
            <a:lvl1pPr marL="0" indent="0" algn="ctr">
              <a:buNone/>
              <a:defRPr>
                <a:solidFill>
                  <a:schemeClr val="tx1">
                    <a:tint val="75000"/>
                  </a:schemeClr>
                </a:solidFill>
              </a:defRPr>
            </a:lvl1pPr>
            <a:lvl2pPr marL="519516" indent="0" algn="ctr">
              <a:buNone/>
              <a:defRPr>
                <a:solidFill>
                  <a:schemeClr val="tx1">
                    <a:tint val="75000"/>
                  </a:schemeClr>
                </a:solidFill>
              </a:defRPr>
            </a:lvl2pPr>
            <a:lvl3pPr marL="1039033" indent="0" algn="ctr">
              <a:buNone/>
              <a:defRPr>
                <a:solidFill>
                  <a:schemeClr val="tx1">
                    <a:tint val="75000"/>
                  </a:schemeClr>
                </a:solidFill>
              </a:defRPr>
            </a:lvl3pPr>
            <a:lvl4pPr marL="1558549" indent="0" algn="ctr">
              <a:buNone/>
              <a:defRPr>
                <a:solidFill>
                  <a:schemeClr val="tx1">
                    <a:tint val="75000"/>
                  </a:schemeClr>
                </a:solidFill>
              </a:defRPr>
            </a:lvl4pPr>
            <a:lvl5pPr marL="2078065" indent="0" algn="ctr">
              <a:buNone/>
              <a:defRPr>
                <a:solidFill>
                  <a:schemeClr val="tx1">
                    <a:tint val="75000"/>
                  </a:schemeClr>
                </a:solidFill>
              </a:defRPr>
            </a:lvl5pPr>
            <a:lvl6pPr marL="2597582" indent="0" algn="ctr">
              <a:buNone/>
              <a:defRPr>
                <a:solidFill>
                  <a:schemeClr val="tx1">
                    <a:tint val="75000"/>
                  </a:schemeClr>
                </a:solidFill>
              </a:defRPr>
            </a:lvl6pPr>
            <a:lvl7pPr marL="3117098" indent="0" algn="ctr">
              <a:buNone/>
              <a:defRPr>
                <a:solidFill>
                  <a:schemeClr val="tx1">
                    <a:tint val="75000"/>
                  </a:schemeClr>
                </a:solidFill>
              </a:defRPr>
            </a:lvl7pPr>
            <a:lvl8pPr marL="3636615" indent="0" algn="ctr">
              <a:buNone/>
              <a:defRPr>
                <a:solidFill>
                  <a:schemeClr val="tx1">
                    <a:tint val="75000"/>
                  </a:schemeClr>
                </a:solidFill>
              </a:defRPr>
            </a:lvl8pPr>
            <a:lvl9pPr marL="415613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700923" y="302802"/>
            <a:ext cx="2389942" cy="645157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1098" y="302802"/>
            <a:ext cx="6992792" cy="645157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062" y="4858812"/>
            <a:ext cx="9028669" cy="1501751"/>
          </a:xfrm>
        </p:spPr>
        <p:txBody>
          <a:bodyPr anchor="t"/>
          <a:lstStyle>
            <a:lvl1pPr algn="l">
              <a:defRPr sz="4500" b="1" cap="all"/>
            </a:lvl1pPr>
          </a:lstStyle>
          <a:p>
            <a:r>
              <a:rPr lang="ru-RU" smtClean="0"/>
              <a:t>Образец заголовка</a:t>
            </a:r>
            <a:endParaRPr lang="ru-RU"/>
          </a:p>
        </p:txBody>
      </p:sp>
      <p:sp>
        <p:nvSpPr>
          <p:cNvPr id="3" name="Текст 2"/>
          <p:cNvSpPr>
            <a:spLocks noGrp="1"/>
          </p:cNvSpPr>
          <p:nvPr>
            <p:ph type="body" idx="1"/>
          </p:nvPr>
        </p:nvSpPr>
        <p:spPr>
          <a:xfrm>
            <a:off x="839062" y="3204786"/>
            <a:ext cx="9028669" cy="1654026"/>
          </a:xfrm>
        </p:spPr>
        <p:txBody>
          <a:bodyPr anchor="b"/>
          <a:lstStyle>
            <a:lvl1pPr marL="0" indent="0">
              <a:buNone/>
              <a:defRPr sz="2300">
                <a:solidFill>
                  <a:schemeClr val="tx1">
                    <a:tint val="75000"/>
                  </a:schemeClr>
                </a:solidFill>
              </a:defRPr>
            </a:lvl1pPr>
            <a:lvl2pPr marL="519516" indent="0">
              <a:buNone/>
              <a:defRPr sz="2000">
                <a:solidFill>
                  <a:schemeClr val="tx1">
                    <a:tint val="75000"/>
                  </a:schemeClr>
                </a:solidFill>
              </a:defRPr>
            </a:lvl2pPr>
            <a:lvl3pPr marL="1039033" indent="0">
              <a:buNone/>
              <a:defRPr sz="1800">
                <a:solidFill>
                  <a:schemeClr val="tx1">
                    <a:tint val="75000"/>
                  </a:schemeClr>
                </a:solidFill>
              </a:defRPr>
            </a:lvl3pPr>
            <a:lvl4pPr marL="1558549" indent="0">
              <a:buNone/>
              <a:defRPr sz="1600">
                <a:solidFill>
                  <a:schemeClr val="tx1">
                    <a:tint val="75000"/>
                  </a:schemeClr>
                </a:solidFill>
              </a:defRPr>
            </a:lvl4pPr>
            <a:lvl5pPr marL="2078065" indent="0">
              <a:buNone/>
              <a:defRPr sz="1600">
                <a:solidFill>
                  <a:schemeClr val="tx1">
                    <a:tint val="75000"/>
                  </a:schemeClr>
                </a:solidFill>
              </a:defRPr>
            </a:lvl5pPr>
            <a:lvl6pPr marL="2597582" indent="0">
              <a:buNone/>
              <a:defRPr sz="1600">
                <a:solidFill>
                  <a:schemeClr val="tx1">
                    <a:tint val="75000"/>
                  </a:schemeClr>
                </a:solidFill>
              </a:defRPr>
            </a:lvl6pPr>
            <a:lvl7pPr marL="3117098" indent="0">
              <a:buNone/>
              <a:defRPr sz="1600">
                <a:solidFill>
                  <a:schemeClr val="tx1">
                    <a:tint val="75000"/>
                  </a:schemeClr>
                </a:solidFill>
              </a:defRPr>
            </a:lvl7pPr>
            <a:lvl8pPr marL="3636615" indent="0">
              <a:buNone/>
              <a:defRPr sz="1600">
                <a:solidFill>
                  <a:schemeClr val="tx1">
                    <a:tint val="75000"/>
                  </a:schemeClr>
                </a:solidFill>
              </a:defRPr>
            </a:lvl8pPr>
            <a:lvl9pPr marL="4156131"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31098" y="1764295"/>
            <a:ext cx="4691367"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99498" y="1764295"/>
            <a:ext cx="4691367" cy="4990084"/>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31098" y="1692533"/>
            <a:ext cx="4693212" cy="705367"/>
          </a:xfrm>
        </p:spPr>
        <p:txBody>
          <a:bodyPr anchor="b"/>
          <a:lstStyle>
            <a:lvl1pPr marL="0" indent="0">
              <a:buNone/>
              <a:defRPr sz="2700" b="1"/>
            </a:lvl1pPr>
            <a:lvl2pPr marL="519516" indent="0">
              <a:buNone/>
              <a:defRPr sz="2300" b="1"/>
            </a:lvl2pPr>
            <a:lvl3pPr marL="1039033" indent="0">
              <a:buNone/>
              <a:defRPr sz="2000" b="1"/>
            </a:lvl3pPr>
            <a:lvl4pPr marL="1558549" indent="0">
              <a:buNone/>
              <a:defRPr sz="1800" b="1"/>
            </a:lvl4pPr>
            <a:lvl5pPr marL="2078065" indent="0">
              <a:buNone/>
              <a:defRPr sz="1800" b="1"/>
            </a:lvl5pPr>
            <a:lvl6pPr marL="2597582" indent="0">
              <a:buNone/>
              <a:defRPr sz="1800" b="1"/>
            </a:lvl6pPr>
            <a:lvl7pPr marL="3117098" indent="0">
              <a:buNone/>
              <a:defRPr sz="1800" b="1"/>
            </a:lvl7pPr>
            <a:lvl8pPr marL="3636615" indent="0">
              <a:buNone/>
              <a:defRPr sz="1800" b="1"/>
            </a:lvl8pPr>
            <a:lvl9pPr marL="4156131"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531098" y="2397901"/>
            <a:ext cx="4693212"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395810" y="1692533"/>
            <a:ext cx="4695055" cy="705367"/>
          </a:xfrm>
        </p:spPr>
        <p:txBody>
          <a:bodyPr anchor="b"/>
          <a:lstStyle>
            <a:lvl1pPr marL="0" indent="0">
              <a:buNone/>
              <a:defRPr sz="2700" b="1"/>
            </a:lvl1pPr>
            <a:lvl2pPr marL="519516" indent="0">
              <a:buNone/>
              <a:defRPr sz="2300" b="1"/>
            </a:lvl2pPr>
            <a:lvl3pPr marL="1039033" indent="0">
              <a:buNone/>
              <a:defRPr sz="2000" b="1"/>
            </a:lvl3pPr>
            <a:lvl4pPr marL="1558549" indent="0">
              <a:buNone/>
              <a:defRPr sz="1800" b="1"/>
            </a:lvl4pPr>
            <a:lvl5pPr marL="2078065" indent="0">
              <a:buNone/>
              <a:defRPr sz="1800" b="1"/>
            </a:lvl5pPr>
            <a:lvl6pPr marL="2597582" indent="0">
              <a:buNone/>
              <a:defRPr sz="1800" b="1"/>
            </a:lvl6pPr>
            <a:lvl7pPr marL="3117098" indent="0">
              <a:buNone/>
              <a:defRPr sz="1800" b="1"/>
            </a:lvl7pPr>
            <a:lvl8pPr marL="3636615" indent="0">
              <a:buNone/>
              <a:defRPr sz="1800" b="1"/>
            </a:lvl8pPr>
            <a:lvl9pPr marL="4156131"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5395810" y="2397901"/>
            <a:ext cx="4695055" cy="435647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1099" y="301050"/>
            <a:ext cx="3494553" cy="1281214"/>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4152893" y="301051"/>
            <a:ext cx="5937972"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31099" y="1582265"/>
            <a:ext cx="3494553" cy="5172114"/>
          </a:xfrm>
        </p:spPr>
        <p:txBody>
          <a:bodyPr/>
          <a:lstStyle>
            <a:lvl1pPr marL="0" indent="0">
              <a:buNone/>
              <a:defRPr sz="1600"/>
            </a:lvl1pPr>
            <a:lvl2pPr marL="519516" indent="0">
              <a:buNone/>
              <a:defRPr sz="1400"/>
            </a:lvl2pPr>
            <a:lvl3pPr marL="1039033" indent="0">
              <a:buNone/>
              <a:defRPr sz="1100"/>
            </a:lvl3pPr>
            <a:lvl4pPr marL="1558549" indent="0">
              <a:buNone/>
              <a:defRPr sz="1000"/>
            </a:lvl4pPr>
            <a:lvl5pPr marL="2078065" indent="0">
              <a:buNone/>
              <a:defRPr sz="1000"/>
            </a:lvl5pPr>
            <a:lvl6pPr marL="2597582" indent="0">
              <a:buNone/>
              <a:defRPr sz="1000"/>
            </a:lvl6pPr>
            <a:lvl7pPr marL="3117098" indent="0">
              <a:buNone/>
              <a:defRPr sz="1000"/>
            </a:lvl7pPr>
            <a:lvl8pPr marL="3636615" indent="0">
              <a:buNone/>
              <a:defRPr sz="1000"/>
            </a:lvl8pPr>
            <a:lvl9pPr marL="415613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81979" y="5292884"/>
            <a:ext cx="6373178" cy="624855"/>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2081979" y="675613"/>
            <a:ext cx="6373178" cy="4536758"/>
          </a:xfrm>
        </p:spPr>
        <p:txBody>
          <a:bodyPr/>
          <a:lstStyle>
            <a:lvl1pPr marL="0" indent="0">
              <a:buNone/>
              <a:defRPr sz="3600"/>
            </a:lvl1pPr>
            <a:lvl2pPr marL="519516" indent="0">
              <a:buNone/>
              <a:defRPr sz="3200"/>
            </a:lvl2pPr>
            <a:lvl3pPr marL="1039033" indent="0">
              <a:buNone/>
              <a:defRPr sz="2700"/>
            </a:lvl3pPr>
            <a:lvl4pPr marL="1558549" indent="0">
              <a:buNone/>
              <a:defRPr sz="2300"/>
            </a:lvl4pPr>
            <a:lvl5pPr marL="2078065" indent="0">
              <a:buNone/>
              <a:defRPr sz="2300"/>
            </a:lvl5pPr>
            <a:lvl6pPr marL="2597582" indent="0">
              <a:buNone/>
              <a:defRPr sz="2300"/>
            </a:lvl6pPr>
            <a:lvl7pPr marL="3117098" indent="0">
              <a:buNone/>
              <a:defRPr sz="2300"/>
            </a:lvl7pPr>
            <a:lvl8pPr marL="3636615" indent="0">
              <a:buNone/>
              <a:defRPr sz="2300"/>
            </a:lvl8pPr>
            <a:lvl9pPr marL="4156131" indent="0">
              <a:buNone/>
              <a:defRPr sz="2300"/>
            </a:lvl9pPr>
          </a:lstStyle>
          <a:p>
            <a:endParaRPr lang="ru-RU"/>
          </a:p>
        </p:txBody>
      </p:sp>
      <p:sp>
        <p:nvSpPr>
          <p:cNvPr id="4" name="Текст 3"/>
          <p:cNvSpPr>
            <a:spLocks noGrp="1"/>
          </p:cNvSpPr>
          <p:nvPr>
            <p:ph type="body" sz="half" idx="2"/>
          </p:nvPr>
        </p:nvSpPr>
        <p:spPr>
          <a:xfrm>
            <a:off x="2081979" y="5917739"/>
            <a:ext cx="6373178" cy="887398"/>
          </a:xfrm>
        </p:spPr>
        <p:txBody>
          <a:bodyPr/>
          <a:lstStyle>
            <a:lvl1pPr marL="0" indent="0">
              <a:buNone/>
              <a:defRPr sz="1600"/>
            </a:lvl1pPr>
            <a:lvl2pPr marL="519516" indent="0">
              <a:buNone/>
              <a:defRPr sz="1400"/>
            </a:lvl2pPr>
            <a:lvl3pPr marL="1039033" indent="0">
              <a:buNone/>
              <a:defRPr sz="1100"/>
            </a:lvl3pPr>
            <a:lvl4pPr marL="1558549" indent="0">
              <a:buNone/>
              <a:defRPr sz="1000"/>
            </a:lvl4pPr>
            <a:lvl5pPr marL="2078065" indent="0">
              <a:buNone/>
              <a:defRPr sz="1000"/>
            </a:lvl5pPr>
            <a:lvl6pPr marL="2597582" indent="0">
              <a:buNone/>
              <a:defRPr sz="1000"/>
            </a:lvl6pPr>
            <a:lvl7pPr marL="3117098" indent="0">
              <a:buNone/>
              <a:defRPr sz="1000"/>
            </a:lvl7pPr>
            <a:lvl8pPr marL="3636615" indent="0">
              <a:buNone/>
              <a:defRPr sz="1000"/>
            </a:lvl8pPr>
            <a:lvl9pPr marL="415613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1098" y="302801"/>
            <a:ext cx="9559767" cy="1260211"/>
          </a:xfrm>
          <a:prstGeom prst="rect">
            <a:avLst/>
          </a:prstGeom>
        </p:spPr>
        <p:txBody>
          <a:bodyPr vert="horz" lIns="103903" tIns="51952" rIns="103903" bIns="51952"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531098" y="1764295"/>
            <a:ext cx="9559767" cy="4990084"/>
          </a:xfrm>
          <a:prstGeom prst="rect">
            <a:avLst/>
          </a:prstGeom>
        </p:spPr>
        <p:txBody>
          <a:bodyPr vert="horz" lIns="103903" tIns="51952" rIns="103903" bIns="51952"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531098" y="7008171"/>
            <a:ext cx="2478458" cy="402567"/>
          </a:xfrm>
          <a:prstGeom prst="rect">
            <a:avLst/>
          </a:prstGeom>
        </p:spPr>
        <p:txBody>
          <a:bodyPr vert="horz" lIns="103903" tIns="51952" rIns="103903" bIns="51952" rtlCol="0" anchor="ctr"/>
          <a:lstStyle>
            <a:lvl1pPr algn="l">
              <a:defRPr sz="1400">
                <a:solidFill>
                  <a:schemeClr val="tx1">
                    <a:tint val="75000"/>
                  </a:schemeClr>
                </a:solidFill>
              </a:defRPr>
            </a:lvl1pPr>
          </a:lstStyle>
          <a:p>
            <a:fld id="{5B106E36-FD25-4E2D-B0AA-010F637433A0}" type="datetimeFigureOut">
              <a:rPr lang="ru-RU" smtClean="0"/>
              <a:pPr/>
              <a:t>12.05.2014</a:t>
            </a:fld>
            <a:endParaRPr lang="ru-RU"/>
          </a:p>
        </p:txBody>
      </p:sp>
      <p:sp>
        <p:nvSpPr>
          <p:cNvPr id="5" name="Нижний колонтитул 4"/>
          <p:cNvSpPr>
            <a:spLocks noGrp="1"/>
          </p:cNvSpPr>
          <p:nvPr>
            <p:ph type="ftr" sz="quarter" idx="3"/>
          </p:nvPr>
        </p:nvSpPr>
        <p:spPr>
          <a:xfrm>
            <a:off x="3629171" y="7008171"/>
            <a:ext cx="3363622" cy="402567"/>
          </a:xfrm>
          <a:prstGeom prst="rect">
            <a:avLst/>
          </a:prstGeom>
        </p:spPr>
        <p:txBody>
          <a:bodyPr vert="horz" lIns="103903" tIns="51952" rIns="103903" bIns="51952"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612407" y="7008171"/>
            <a:ext cx="2478458" cy="402567"/>
          </a:xfrm>
          <a:prstGeom prst="rect">
            <a:avLst/>
          </a:prstGeom>
        </p:spPr>
        <p:txBody>
          <a:bodyPr vert="horz" lIns="103903" tIns="51952" rIns="103903" bIns="51952" rtlCol="0" anchor="ctr"/>
          <a:lstStyle>
            <a:lvl1pPr algn="r">
              <a:defRPr sz="14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39033" rtl="0" eaLnBrk="1" latinLnBrk="0" hangingPunct="1">
        <a:spcBef>
          <a:spcPct val="0"/>
        </a:spcBef>
        <a:buNone/>
        <a:defRPr sz="5000" kern="1200">
          <a:solidFill>
            <a:schemeClr val="tx1"/>
          </a:solidFill>
          <a:latin typeface="+mj-lt"/>
          <a:ea typeface="+mj-ea"/>
          <a:cs typeface="+mj-cs"/>
        </a:defRPr>
      </a:lvl1pPr>
    </p:titleStyle>
    <p:bodyStyle>
      <a:lvl1pPr marL="389637" indent="-389637" algn="l" defTabSz="1039033"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44214" indent="-324698" algn="l" defTabSz="1039033"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98791" indent="-259758" algn="l" defTabSz="103903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18307"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37824"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57340"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76856"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96373"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15889" indent="-259758" algn="l" defTabSz="103903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9033" rtl="0" eaLnBrk="1" latinLnBrk="0" hangingPunct="1">
        <a:defRPr sz="2000" kern="1200">
          <a:solidFill>
            <a:schemeClr val="tx1"/>
          </a:solidFill>
          <a:latin typeface="+mn-lt"/>
          <a:ea typeface="+mn-ea"/>
          <a:cs typeface="+mn-cs"/>
        </a:defRPr>
      </a:lvl1pPr>
      <a:lvl2pPr marL="519516" algn="l" defTabSz="1039033" rtl="0" eaLnBrk="1" latinLnBrk="0" hangingPunct="1">
        <a:defRPr sz="2000" kern="1200">
          <a:solidFill>
            <a:schemeClr val="tx1"/>
          </a:solidFill>
          <a:latin typeface="+mn-lt"/>
          <a:ea typeface="+mn-ea"/>
          <a:cs typeface="+mn-cs"/>
        </a:defRPr>
      </a:lvl2pPr>
      <a:lvl3pPr marL="1039033" algn="l" defTabSz="1039033" rtl="0" eaLnBrk="1" latinLnBrk="0" hangingPunct="1">
        <a:defRPr sz="2000" kern="1200">
          <a:solidFill>
            <a:schemeClr val="tx1"/>
          </a:solidFill>
          <a:latin typeface="+mn-lt"/>
          <a:ea typeface="+mn-ea"/>
          <a:cs typeface="+mn-cs"/>
        </a:defRPr>
      </a:lvl3pPr>
      <a:lvl4pPr marL="1558549" algn="l" defTabSz="1039033" rtl="0" eaLnBrk="1" latinLnBrk="0" hangingPunct="1">
        <a:defRPr sz="2000" kern="1200">
          <a:solidFill>
            <a:schemeClr val="tx1"/>
          </a:solidFill>
          <a:latin typeface="+mn-lt"/>
          <a:ea typeface="+mn-ea"/>
          <a:cs typeface="+mn-cs"/>
        </a:defRPr>
      </a:lvl4pPr>
      <a:lvl5pPr marL="2078065" algn="l" defTabSz="1039033" rtl="0" eaLnBrk="1" latinLnBrk="0" hangingPunct="1">
        <a:defRPr sz="2000" kern="1200">
          <a:solidFill>
            <a:schemeClr val="tx1"/>
          </a:solidFill>
          <a:latin typeface="+mn-lt"/>
          <a:ea typeface="+mn-ea"/>
          <a:cs typeface="+mn-cs"/>
        </a:defRPr>
      </a:lvl5pPr>
      <a:lvl6pPr marL="2597582" algn="l" defTabSz="1039033" rtl="0" eaLnBrk="1" latinLnBrk="0" hangingPunct="1">
        <a:defRPr sz="2000" kern="1200">
          <a:solidFill>
            <a:schemeClr val="tx1"/>
          </a:solidFill>
          <a:latin typeface="+mn-lt"/>
          <a:ea typeface="+mn-ea"/>
          <a:cs typeface="+mn-cs"/>
        </a:defRPr>
      </a:lvl6pPr>
      <a:lvl7pPr marL="3117098" algn="l" defTabSz="1039033" rtl="0" eaLnBrk="1" latinLnBrk="0" hangingPunct="1">
        <a:defRPr sz="2000" kern="1200">
          <a:solidFill>
            <a:schemeClr val="tx1"/>
          </a:solidFill>
          <a:latin typeface="+mn-lt"/>
          <a:ea typeface="+mn-ea"/>
          <a:cs typeface="+mn-cs"/>
        </a:defRPr>
      </a:lvl7pPr>
      <a:lvl8pPr marL="3636615" algn="l" defTabSz="1039033" rtl="0" eaLnBrk="1" latinLnBrk="0" hangingPunct="1">
        <a:defRPr sz="2000" kern="1200">
          <a:solidFill>
            <a:schemeClr val="tx1"/>
          </a:solidFill>
          <a:latin typeface="+mn-lt"/>
          <a:ea typeface="+mn-ea"/>
          <a:cs typeface="+mn-cs"/>
        </a:defRPr>
      </a:lvl8pPr>
      <a:lvl9pPr marL="4156131" algn="l" defTabSz="103903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ctrTitle"/>
          </p:nvPr>
        </p:nvSpPr>
        <p:spPr/>
        <p:txBody>
          <a:bodyPr/>
          <a:lstStyle/>
          <a:p>
            <a:endParaRPr lang="ru-RU"/>
          </a:p>
        </p:txBody>
      </p:sp>
      <p:sp>
        <p:nvSpPr>
          <p:cNvPr id="10" name="Подзаголовок 9"/>
          <p:cNvSpPr>
            <a:spLocks noGrp="1"/>
          </p:cNvSpPr>
          <p:nvPr>
            <p:ph type="subTitle" idx="1"/>
          </p:nvPr>
        </p:nvSpPr>
        <p:spPr/>
        <p:txBody>
          <a:bodyPr/>
          <a:lstStyle/>
          <a:p>
            <a:endParaRPr lang="ru-RU"/>
          </a:p>
        </p:txBody>
      </p:sp>
      <p:pic>
        <p:nvPicPr>
          <p:cNvPr id="4" name="Рисунок 3" descr="рамка непоседы.jpg"/>
          <p:cNvPicPr>
            <a:picLocks noChangeAspect="1"/>
          </p:cNvPicPr>
          <p:nvPr/>
        </p:nvPicPr>
        <p:blipFill>
          <a:blip r:embed="rId2" cstate="print"/>
          <a:stretch>
            <a:fillRect/>
          </a:stretch>
        </p:blipFill>
        <p:spPr>
          <a:xfrm>
            <a:off x="5311367" y="1"/>
            <a:ext cx="5310596" cy="7561263"/>
          </a:xfrm>
          <a:prstGeom prst="rect">
            <a:avLst/>
          </a:prstGeom>
        </p:spPr>
      </p:pic>
      <p:pic>
        <p:nvPicPr>
          <p:cNvPr id="5" name="Рисунок 4" descr="рамка непоседы.jpg"/>
          <p:cNvPicPr>
            <a:picLocks noChangeAspect="1"/>
          </p:cNvPicPr>
          <p:nvPr/>
        </p:nvPicPr>
        <p:blipFill>
          <a:blip r:embed="rId2" cstate="print"/>
          <a:stretch>
            <a:fillRect/>
          </a:stretch>
        </p:blipFill>
        <p:spPr>
          <a:xfrm>
            <a:off x="0" y="0"/>
            <a:ext cx="5340578" cy="7561263"/>
          </a:xfrm>
          <a:prstGeom prst="rect">
            <a:avLst/>
          </a:prstGeom>
        </p:spPr>
      </p:pic>
      <p:sp>
        <p:nvSpPr>
          <p:cNvPr id="11" name="TextBox 10"/>
          <p:cNvSpPr txBox="1"/>
          <p:nvPr/>
        </p:nvSpPr>
        <p:spPr>
          <a:xfrm>
            <a:off x="248917" y="1811539"/>
            <a:ext cx="4647141" cy="2182410"/>
          </a:xfrm>
          <a:prstGeom prst="rect">
            <a:avLst/>
          </a:prstGeom>
          <a:noFill/>
        </p:spPr>
        <p:txBody>
          <a:bodyPr wrap="square" lIns="103903" tIns="51952" rIns="103903" bIns="51952" rtlCol="0">
            <a:spAutoFit/>
          </a:bodyPr>
          <a:lstStyle/>
          <a:p>
            <a:pPr algn="ctr"/>
            <a:r>
              <a:rPr lang="ru-RU" sz="4500" b="1" i="1" dirty="0" smtClean="0">
                <a:solidFill>
                  <a:srgbClr val="00B050"/>
                </a:solidFill>
              </a:rPr>
              <a:t>Картотека  игр на развитие дыхания</a:t>
            </a:r>
            <a:endParaRPr lang="ru-RU" sz="4500" b="1" i="1" dirty="0">
              <a:solidFill>
                <a:srgbClr val="00B050"/>
              </a:solidFill>
            </a:endParaRPr>
          </a:p>
        </p:txBody>
      </p:sp>
      <p:sp>
        <p:nvSpPr>
          <p:cNvPr id="12" name="TextBox 11"/>
          <p:cNvSpPr txBox="1"/>
          <p:nvPr/>
        </p:nvSpPr>
        <p:spPr>
          <a:xfrm>
            <a:off x="5559935" y="551320"/>
            <a:ext cx="4813111" cy="5398676"/>
          </a:xfrm>
          <a:prstGeom prst="rect">
            <a:avLst/>
          </a:prstGeom>
          <a:noFill/>
        </p:spPr>
        <p:txBody>
          <a:bodyPr wrap="square" lIns="103903" tIns="51952" rIns="103903" bIns="51952" rtlCol="0">
            <a:spAutoFit/>
          </a:bodyPr>
          <a:lstStyle/>
          <a:p>
            <a:pPr>
              <a:buFont typeface="Arial" pitchFamily="34" charset="0"/>
              <a:buChar char="•"/>
            </a:pPr>
            <a:r>
              <a:rPr lang="ru-RU" sz="1800" b="1" i="1" dirty="0" smtClean="0">
                <a:solidFill>
                  <a:srgbClr val="00B050"/>
                </a:solidFill>
              </a:rPr>
              <a:t>Дыхательные упражнения        помогают повысить  возбудимость коры больших полушарий мозга,  активизировать детей на занятии.  </a:t>
            </a:r>
          </a:p>
          <a:p>
            <a:pPr>
              <a:buFont typeface="Arial" pitchFamily="34" charset="0"/>
              <a:buChar char="•"/>
            </a:pPr>
            <a:r>
              <a:rPr lang="ru-RU" sz="1800" b="1" i="1" dirty="0" smtClean="0">
                <a:solidFill>
                  <a:srgbClr val="00B050"/>
                </a:solidFill>
              </a:rPr>
              <a:t>Все упражнения следует проводить в хорошо  проветренном помещении или при открытой  форточке, окне, фрамуге.</a:t>
            </a:r>
          </a:p>
          <a:p>
            <a:r>
              <a:rPr lang="ru-RU" sz="1800" b="1" dirty="0" smtClean="0"/>
              <a:t>Техника выполнения упражнений:</a:t>
            </a:r>
            <a:r>
              <a:rPr lang="ru-RU" sz="1800" b="1" i="1" dirty="0" smtClean="0">
                <a:solidFill>
                  <a:srgbClr val="00B050"/>
                </a:solidFill>
              </a:rPr>
              <a:t> </a:t>
            </a:r>
          </a:p>
          <a:p>
            <a:pPr>
              <a:buFont typeface="Arial" pitchFamily="34" charset="0"/>
              <a:buChar char="•"/>
            </a:pPr>
            <a:r>
              <a:rPr lang="ru-RU" sz="1800" b="1" i="1" dirty="0" smtClean="0">
                <a:solidFill>
                  <a:srgbClr val="00B050"/>
                </a:solidFill>
              </a:rPr>
              <a:t>Воздух набирать через нос;</a:t>
            </a:r>
          </a:p>
          <a:p>
            <a:pPr>
              <a:buFont typeface="Arial" pitchFamily="34" charset="0"/>
              <a:buChar char="•"/>
            </a:pPr>
            <a:r>
              <a:rPr lang="ru-RU" sz="1800" b="1" i="1" dirty="0" smtClean="0">
                <a:solidFill>
                  <a:srgbClr val="00B050"/>
                </a:solidFill>
              </a:rPr>
              <a:t>Плечи не поднимать;</a:t>
            </a:r>
          </a:p>
          <a:p>
            <a:pPr>
              <a:buFont typeface="Arial" pitchFamily="34" charset="0"/>
              <a:buChar char="•"/>
            </a:pPr>
            <a:r>
              <a:rPr lang="ru-RU" sz="1800" b="1" i="1" dirty="0" smtClean="0">
                <a:solidFill>
                  <a:srgbClr val="00B050"/>
                </a:solidFill>
              </a:rPr>
              <a:t>Выдох должен быть длительным и плавным;</a:t>
            </a:r>
          </a:p>
          <a:p>
            <a:pPr>
              <a:buFont typeface="Arial" pitchFamily="34" charset="0"/>
              <a:buChar char="•"/>
            </a:pPr>
            <a:r>
              <a:rPr lang="ru-RU" sz="1800" b="1" i="1" dirty="0" smtClean="0">
                <a:solidFill>
                  <a:srgbClr val="00B050"/>
                </a:solidFill>
              </a:rPr>
              <a:t>Необходимо следить, за тем, чтобы не надувались щеки (для начала их можно придерживать руками);</a:t>
            </a:r>
          </a:p>
          <a:p>
            <a:pPr>
              <a:buFont typeface="Arial" pitchFamily="34" charset="0"/>
              <a:buChar char="•"/>
            </a:pPr>
            <a:r>
              <a:rPr lang="ru-RU" sz="1800" b="1" i="1" dirty="0" smtClean="0">
                <a:solidFill>
                  <a:srgbClr val="00B050"/>
                </a:solidFill>
              </a:rPr>
              <a:t>Нельзя много раз подряд повторять упражнения, так как это может привести к головокружению.</a:t>
            </a:r>
          </a:p>
          <a:p>
            <a:pPr>
              <a:buFont typeface="Arial" pitchFamily="34" charset="0"/>
              <a:buChar char="•"/>
            </a:pPr>
            <a:endParaRPr lang="ru-RU" sz="2300" b="1" i="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Рисунок 3" descr="рамка непоседы.jpg"/>
          <p:cNvPicPr>
            <a:picLocks noChangeAspect="1"/>
          </p:cNvPicPr>
          <p:nvPr/>
        </p:nvPicPr>
        <p:blipFill>
          <a:blip r:embed="rId2" cstate="print"/>
          <a:stretch>
            <a:fillRect/>
          </a:stretch>
        </p:blipFill>
        <p:spPr>
          <a:xfrm>
            <a:off x="0" y="0"/>
            <a:ext cx="5340578" cy="7561263"/>
          </a:xfrm>
          <a:prstGeom prst="rect">
            <a:avLst/>
          </a:prstGeom>
        </p:spPr>
      </p:pic>
      <p:pic>
        <p:nvPicPr>
          <p:cNvPr id="6" name="Содержимое 5" descr="рамка непоседы.jpg"/>
          <p:cNvPicPr>
            <a:picLocks noGrp="1" noChangeAspect="1"/>
          </p:cNvPicPr>
          <p:nvPr>
            <p:ph idx="1"/>
          </p:nvPr>
        </p:nvPicPr>
        <p:blipFill>
          <a:blip r:embed="rId2" cstate="print"/>
          <a:stretch>
            <a:fillRect/>
          </a:stretch>
        </p:blipFill>
        <p:spPr>
          <a:xfrm>
            <a:off x="5329965" y="1"/>
            <a:ext cx="5340578" cy="7561264"/>
          </a:xfrm>
          <a:prstGeom prst="rect">
            <a:avLst/>
          </a:prstGeom>
        </p:spPr>
      </p:pic>
      <p:sp>
        <p:nvSpPr>
          <p:cNvPr id="7" name="TextBox 6"/>
          <p:cNvSpPr txBox="1"/>
          <p:nvPr/>
        </p:nvSpPr>
        <p:spPr>
          <a:xfrm>
            <a:off x="248919" y="866374"/>
            <a:ext cx="4647140" cy="5429453"/>
          </a:xfrm>
          <a:prstGeom prst="rect">
            <a:avLst/>
          </a:prstGeom>
          <a:noFill/>
        </p:spPr>
        <p:txBody>
          <a:bodyPr wrap="square" lIns="103903" tIns="51952" rIns="103903" bIns="51952" rtlCol="0">
            <a:spAutoFit/>
          </a:bodyPr>
          <a:lstStyle/>
          <a:p>
            <a:pPr lvl="0" algn="ctr"/>
            <a:r>
              <a:rPr lang="ru-RU" sz="2300" b="1" dirty="0" smtClean="0">
                <a:solidFill>
                  <a:srgbClr val="00B050"/>
                </a:solidFill>
              </a:rPr>
              <a:t>«ПОДУЕМ НА ПЛЕЧО»</a:t>
            </a:r>
            <a:endParaRPr lang="ru-RU" sz="2300" dirty="0" smtClean="0">
              <a:solidFill>
                <a:srgbClr val="00B050"/>
              </a:solidFill>
            </a:endParaRPr>
          </a:p>
          <a:p>
            <a:pPr algn="ctr"/>
            <a:r>
              <a:rPr lang="ru-RU" b="1" i="1" dirty="0" smtClean="0">
                <a:solidFill>
                  <a:srgbClr val="00B050"/>
                </a:solidFill>
              </a:rPr>
              <a:t>Подуем на плечо</a:t>
            </a:r>
            <a:endParaRPr lang="ru-RU" dirty="0" smtClean="0">
              <a:solidFill>
                <a:srgbClr val="00B050"/>
              </a:solidFill>
            </a:endParaRPr>
          </a:p>
          <a:p>
            <a:pPr algn="ctr"/>
            <a:r>
              <a:rPr lang="ru-RU" i="1" dirty="0" smtClean="0">
                <a:solidFill>
                  <a:srgbClr val="00B050"/>
                </a:solidFill>
              </a:rPr>
              <a:t>(голова прямо </a:t>
            </a:r>
            <a:r>
              <a:rPr lang="ru-RU" dirty="0" smtClean="0">
                <a:solidFill>
                  <a:srgbClr val="00B050"/>
                </a:solidFill>
              </a:rPr>
              <a:t>— </a:t>
            </a:r>
            <a:r>
              <a:rPr lang="ru-RU" i="1" dirty="0" smtClean="0">
                <a:solidFill>
                  <a:srgbClr val="00B050"/>
                </a:solidFill>
              </a:rPr>
              <a:t>вдох, голова по­вёрнута — выдох).</a:t>
            </a:r>
            <a:endParaRPr lang="ru-RU" dirty="0" smtClean="0">
              <a:solidFill>
                <a:srgbClr val="00B050"/>
              </a:solidFill>
            </a:endParaRPr>
          </a:p>
          <a:p>
            <a:pPr algn="ctr"/>
            <a:r>
              <a:rPr lang="ru-RU" b="1" i="1" dirty="0" smtClean="0">
                <a:solidFill>
                  <a:srgbClr val="00B050"/>
                </a:solidFill>
              </a:rPr>
              <a:t>Подуем на другое</a:t>
            </a:r>
            <a:endParaRPr lang="ru-RU" dirty="0" smtClean="0">
              <a:solidFill>
                <a:srgbClr val="00B050"/>
              </a:solidFill>
            </a:endParaRPr>
          </a:p>
          <a:p>
            <a:pPr algn="ctr"/>
            <a:r>
              <a:rPr lang="ru-RU" i="1" dirty="0" smtClean="0">
                <a:solidFill>
                  <a:srgbClr val="00B050"/>
                </a:solidFill>
              </a:rPr>
              <a:t>(дуют на плечо).</a:t>
            </a:r>
            <a:endParaRPr lang="ru-RU" dirty="0" smtClean="0">
              <a:solidFill>
                <a:srgbClr val="00B050"/>
              </a:solidFill>
            </a:endParaRPr>
          </a:p>
          <a:p>
            <a:pPr algn="ctr"/>
            <a:r>
              <a:rPr lang="ru-RU" b="1" i="1" dirty="0" smtClean="0">
                <a:solidFill>
                  <a:srgbClr val="00B050"/>
                </a:solidFill>
              </a:rPr>
              <a:t>Нам солнце горячо</a:t>
            </a:r>
            <a:endParaRPr lang="ru-RU" dirty="0" smtClean="0">
              <a:solidFill>
                <a:srgbClr val="00B050"/>
              </a:solidFill>
            </a:endParaRPr>
          </a:p>
          <a:p>
            <a:pPr algn="ctr"/>
            <a:r>
              <a:rPr lang="ru-RU" b="1" i="1" dirty="0" smtClean="0">
                <a:solidFill>
                  <a:srgbClr val="00B050"/>
                </a:solidFill>
              </a:rPr>
              <a:t>Пекло дневной порою</a:t>
            </a:r>
            <a:endParaRPr lang="ru-RU" dirty="0" smtClean="0">
              <a:solidFill>
                <a:srgbClr val="00B050"/>
              </a:solidFill>
            </a:endParaRPr>
          </a:p>
          <a:p>
            <a:pPr algn="ctr"/>
            <a:r>
              <a:rPr lang="ru-RU" i="1" dirty="0" smtClean="0">
                <a:solidFill>
                  <a:srgbClr val="00B050"/>
                </a:solidFill>
              </a:rPr>
              <a:t>(поднимают голову вверх, дуют через губы).</a:t>
            </a:r>
            <a:endParaRPr lang="ru-RU" dirty="0" smtClean="0">
              <a:solidFill>
                <a:srgbClr val="00B050"/>
              </a:solidFill>
            </a:endParaRPr>
          </a:p>
          <a:p>
            <a:pPr algn="ctr"/>
            <a:r>
              <a:rPr lang="ru-RU" b="1" i="1" dirty="0" smtClean="0">
                <a:solidFill>
                  <a:srgbClr val="00B050"/>
                </a:solidFill>
              </a:rPr>
              <a:t>Подуем и на грудь мы</a:t>
            </a:r>
            <a:endParaRPr lang="ru-RU" dirty="0" smtClean="0">
              <a:solidFill>
                <a:srgbClr val="00B050"/>
              </a:solidFill>
            </a:endParaRPr>
          </a:p>
          <a:p>
            <a:pPr algn="ctr"/>
            <a:r>
              <a:rPr lang="ru-RU" i="1" dirty="0" smtClean="0">
                <a:solidFill>
                  <a:srgbClr val="00B050"/>
                </a:solidFill>
              </a:rPr>
              <a:t>(дуют на грудь)</a:t>
            </a:r>
            <a:endParaRPr lang="ru-RU" dirty="0" smtClean="0">
              <a:solidFill>
                <a:srgbClr val="00B050"/>
              </a:solidFill>
            </a:endParaRPr>
          </a:p>
          <a:p>
            <a:pPr algn="ctr"/>
            <a:r>
              <a:rPr lang="ru-RU" b="1" i="1" dirty="0" smtClean="0">
                <a:solidFill>
                  <a:srgbClr val="00B050"/>
                </a:solidFill>
              </a:rPr>
              <a:t>И грудь свою остудим.</a:t>
            </a:r>
            <a:endParaRPr lang="ru-RU" dirty="0" smtClean="0">
              <a:solidFill>
                <a:srgbClr val="00B050"/>
              </a:solidFill>
            </a:endParaRPr>
          </a:p>
          <a:p>
            <a:pPr algn="ctr"/>
            <a:r>
              <a:rPr lang="ru-RU" b="1" i="1" dirty="0" smtClean="0">
                <a:solidFill>
                  <a:srgbClr val="00B050"/>
                </a:solidFill>
              </a:rPr>
              <a:t>Подуем мы на облака</a:t>
            </a:r>
            <a:endParaRPr lang="ru-RU" dirty="0" smtClean="0">
              <a:solidFill>
                <a:srgbClr val="00B050"/>
              </a:solidFill>
            </a:endParaRPr>
          </a:p>
          <a:p>
            <a:pPr algn="ctr"/>
            <a:r>
              <a:rPr lang="ru-RU" i="1" dirty="0" smtClean="0">
                <a:solidFill>
                  <a:srgbClr val="00B050"/>
                </a:solidFill>
              </a:rPr>
              <a:t>(поднимают лицо и дуют)</a:t>
            </a:r>
            <a:endParaRPr lang="ru-RU" dirty="0" smtClean="0">
              <a:solidFill>
                <a:srgbClr val="00B050"/>
              </a:solidFill>
            </a:endParaRPr>
          </a:p>
          <a:p>
            <a:pPr algn="ctr"/>
            <a:r>
              <a:rPr lang="ru-RU" b="1" i="1" dirty="0" smtClean="0">
                <a:solidFill>
                  <a:srgbClr val="00B050"/>
                </a:solidFill>
              </a:rPr>
              <a:t>И остановимся пока.</a:t>
            </a:r>
            <a:endParaRPr lang="ru-RU" dirty="0" smtClean="0">
              <a:solidFill>
                <a:srgbClr val="00B050"/>
              </a:solidFill>
            </a:endParaRPr>
          </a:p>
          <a:p>
            <a:pPr algn="ctr"/>
            <a:r>
              <a:rPr lang="ru-RU" sz="2300" b="1" dirty="0" smtClean="0">
                <a:solidFill>
                  <a:srgbClr val="00B050"/>
                </a:solidFill>
              </a:rPr>
              <a:t>   </a:t>
            </a:r>
          </a:p>
        </p:txBody>
      </p:sp>
      <p:sp>
        <p:nvSpPr>
          <p:cNvPr id="10" name="TextBox 9"/>
          <p:cNvSpPr txBox="1"/>
          <p:nvPr/>
        </p:nvSpPr>
        <p:spPr>
          <a:xfrm>
            <a:off x="5559936" y="945139"/>
            <a:ext cx="4813110" cy="4413791"/>
          </a:xfrm>
          <a:prstGeom prst="rect">
            <a:avLst/>
          </a:prstGeom>
          <a:noFill/>
        </p:spPr>
        <p:txBody>
          <a:bodyPr wrap="square" lIns="103903" tIns="51952" rIns="103903" bIns="51952" rtlCol="0">
            <a:spAutoFit/>
          </a:bodyPr>
          <a:lstStyle/>
          <a:p>
            <a:pPr algn="ctr"/>
            <a:r>
              <a:rPr lang="ru-RU" b="1" dirty="0" smtClean="0">
                <a:solidFill>
                  <a:srgbClr val="00B050"/>
                </a:solidFill>
              </a:rPr>
              <a:t>«ПТИЧКА, ЛЕТИ! »</a:t>
            </a:r>
            <a:endParaRPr lang="ru-RU" dirty="0" smtClean="0">
              <a:solidFill>
                <a:srgbClr val="00B050"/>
              </a:solidFill>
            </a:endParaRPr>
          </a:p>
          <a:p>
            <a:r>
              <a:rPr lang="ru-RU" u="sng" dirty="0" smtClean="0">
                <a:solidFill>
                  <a:srgbClr val="00B050"/>
                </a:solidFill>
              </a:rPr>
              <a:t>Материал:</a:t>
            </a:r>
            <a:r>
              <a:rPr lang="ru-RU" dirty="0" smtClean="0">
                <a:solidFill>
                  <a:srgbClr val="00B050"/>
                </a:solidFill>
              </a:rPr>
              <a:t> фигурки птичек, вырезанные из тонкой бумаги и ярко раскрашенные.</a:t>
            </a:r>
          </a:p>
          <a:p>
            <a:r>
              <a:rPr lang="ru-RU" dirty="0" smtClean="0">
                <a:solidFill>
                  <a:srgbClr val="00B050"/>
                </a:solidFill>
              </a:rPr>
              <a:t>Птичек ставят на противоположный от детей край стола. Педагог вызывает детей попарно. Каждый участник садится напротив птички, по сигналу дует на неё. Птички слетают со стола. Остальные следят, чья птичка улетит дальше.</a:t>
            </a:r>
          </a:p>
          <a:p>
            <a:pPr algn="ctr"/>
            <a:r>
              <a:rPr lang="ru-RU" dirty="0" smtClean="0">
                <a:solidFill>
                  <a:srgbClr val="00B050"/>
                </a:solidFill>
              </a:rPr>
              <a:t>Фигурки птичек можно заменить листочками, вырезанными из тонкой бумаги («Листопад»)  или снежинками                      («Снегопад»).</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4" name="Рисунок 3" descr="рамка непоседы.jpg"/>
          <p:cNvPicPr>
            <a:picLocks noChangeAspect="1"/>
          </p:cNvPicPr>
          <p:nvPr/>
        </p:nvPicPr>
        <p:blipFill>
          <a:blip r:embed="rId2" cstate="print"/>
          <a:stretch>
            <a:fillRect/>
          </a:stretch>
        </p:blipFill>
        <p:spPr>
          <a:xfrm>
            <a:off x="5311367" y="1"/>
            <a:ext cx="5310596" cy="7561263"/>
          </a:xfrm>
          <a:prstGeom prst="rect">
            <a:avLst/>
          </a:prstGeom>
        </p:spPr>
      </p:pic>
      <p:pic>
        <p:nvPicPr>
          <p:cNvPr id="5" name="Рисунок 4" descr="рамка непоседы.jpg"/>
          <p:cNvPicPr>
            <a:picLocks noChangeAspect="1"/>
          </p:cNvPicPr>
          <p:nvPr/>
        </p:nvPicPr>
        <p:blipFill>
          <a:blip r:embed="rId2" cstate="print"/>
          <a:stretch>
            <a:fillRect/>
          </a:stretch>
        </p:blipFill>
        <p:spPr>
          <a:xfrm>
            <a:off x="0" y="0"/>
            <a:ext cx="5310596" cy="7561263"/>
          </a:xfrm>
          <a:prstGeom prst="rect">
            <a:avLst/>
          </a:prstGeom>
        </p:spPr>
      </p:pic>
      <p:sp>
        <p:nvSpPr>
          <p:cNvPr id="6" name="TextBox 5"/>
          <p:cNvSpPr txBox="1"/>
          <p:nvPr/>
        </p:nvSpPr>
        <p:spPr>
          <a:xfrm>
            <a:off x="248917" y="945139"/>
            <a:ext cx="4813111" cy="3998292"/>
          </a:xfrm>
          <a:prstGeom prst="rect">
            <a:avLst/>
          </a:prstGeom>
          <a:noFill/>
        </p:spPr>
        <p:txBody>
          <a:bodyPr wrap="square" lIns="103903" tIns="51952" rIns="103903" bIns="51952" rtlCol="0">
            <a:spAutoFit/>
          </a:bodyPr>
          <a:lstStyle/>
          <a:p>
            <a:pPr lvl="0" algn="ctr"/>
            <a:r>
              <a:rPr lang="ru-RU" sz="2300" b="1" dirty="0" smtClean="0">
                <a:solidFill>
                  <a:srgbClr val="00B050"/>
                </a:solidFill>
              </a:rPr>
              <a:t>«ДЕД МОРОЗ»</a:t>
            </a:r>
            <a:endParaRPr lang="ru-RU" sz="2300" dirty="0" smtClean="0">
              <a:solidFill>
                <a:srgbClr val="00B050"/>
              </a:solidFill>
            </a:endParaRPr>
          </a:p>
          <a:p>
            <a:r>
              <a:rPr lang="ru-RU" sz="2300" dirty="0" smtClean="0">
                <a:solidFill>
                  <a:srgbClr val="00B050"/>
                </a:solidFill>
              </a:rPr>
              <a:t>Дети делятся на пары, встают лицом друг к другу. Один из них — Дед Мороз. Он наклоняется к вытянутой руке товарища, растягивает сомкнутые губы и дует на неё несколько раз. Если ребёнок почувствовал холод, он опускает руку и партнёр дует на другую. После этого участники меня</a:t>
            </a:r>
            <a:r>
              <a:rPr lang="en-US" sz="2300" dirty="0" err="1" smtClean="0">
                <a:solidFill>
                  <a:srgbClr val="00B050"/>
                </a:solidFill>
              </a:rPr>
              <a:t>ют</a:t>
            </a:r>
            <a:r>
              <a:rPr lang="ru-RU" sz="2300" dirty="0" err="1" smtClean="0">
                <a:solidFill>
                  <a:srgbClr val="00B050"/>
                </a:solidFill>
              </a:rPr>
              <a:t>ся</a:t>
            </a:r>
            <a:r>
              <a:rPr lang="ru-RU" sz="2300" dirty="0" smtClean="0">
                <a:solidFill>
                  <a:srgbClr val="00B050"/>
                </a:solidFill>
              </a:rPr>
              <a:t> местами. </a:t>
            </a:r>
            <a:endParaRPr lang="ru-RU" sz="2300" dirty="0">
              <a:solidFill>
                <a:srgbClr val="00B050"/>
              </a:solidFill>
            </a:endParaRPr>
          </a:p>
        </p:txBody>
      </p:sp>
      <p:sp>
        <p:nvSpPr>
          <p:cNvPr id="7" name="TextBox 6"/>
          <p:cNvSpPr txBox="1"/>
          <p:nvPr/>
        </p:nvSpPr>
        <p:spPr>
          <a:xfrm>
            <a:off x="5642920" y="1023902"/>
            <a:ext cx="4647141" cy="3598183"/>
          </a:xfrm>
          <a:prstGeom prst="rect">
            <a:avLst/>
          </a:prstGeom>
          <a:noFill/>
        </p:spPr>
        <p:txBody>
          <a:bodyPr wrap="square" lIns="103903" tIns="51952" rIns="103903" bIns="51952" rtlCol="0">
            <a:spAutoFit/>
          </a:bodyPr>
          <a:lstStyle/>
          <a:p>
            <a:pPr lvl="0" algn="ctr"/>
            <a:r>
              <a:rPr lang="ru-RU" sz="2300" b="1" dirty="0" smtClean="0">
                <a:solidFill>
                  <a:srgbClr val="00B050"/>
                </a:solidFill>
              </a:rPr>
              <a:t>«ШАРИК»</a:t>
            </a:r>
            <a:endParaRPr lang="ru-RU" sz="2300" dirty="0" smtClean="0">
              <a:solidFill>
                <a:srgbClr val="00B050"/>
              </a:solidFill>
            </a:endParaRPr>
          </a:p>
          <a:p>
            <a:r>
              <a:rPr lang="ru-RU" sz="2300" dirty="0" smtClean="0">
                <a:solidFill>
                  <a:srgbClr val="00B050"/>
                </a:solidFill>
              </a:rPr>
              <a:t>Все пальчики обеих рук в «щепотке» и соприкасаются кончиками. В этом положении дети дуют на них, при этом они раздвигаются и принимают форму шара. Вдруг  шарик лопнул. Воздух «выходит», и хлопаем в ладошки. Повторить 4—5 раз.</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1026" name="Picture 2"/>
          <p:cNvPicPr>
            <a:picLocks noChangeAspect="1" noChangeArrowheads="1"/>
          </p:cNvPicPr>
          <p:nvPr/>
        </p:nvPicPr>
        <p:blipFill>
          <a:blip r:embed="rId2" cstate="print"/>
          <a:srcRect/>
          <a:stretch>
            <a:fillRect/>
          </a:stretch>
        </p:blipFill>
        <p:spPr bwMode="auto">
          <a:xfrm>
            <a:off x="0" y="0"/>
            <a:ext cx="5330939" cy="7561263"/>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5291024" y="0"/>
            <a:ext cx="5330939" cy="7561263"/>
          </a:xfrm>
          <a:prstGeom prst="rect">
            <a:avLst/>
          </a:prstGeom>
          <a:noFill/>
          <a:ln w="9525">
            <a:noFill/>
            <a:miter lim="800000"/>
            <a:headEnd/>
            <a:tailEnd/>
          </a:ln>
          <a:effectLst/>
        </p:spPr>
      </p:pic>
      <p:pic>
        <p:nvPicPr>
          <p:cNvPr id="6" name="Picture 2"/>
          <p:cNvPicPr>
            <a:picLocks noChangeAspect="1" noChangeArrowheads="1"/>
          </p:cNvPicPr>
          <p:nvPr/>
        </p:nvPicPr>
        <p:blipFill>
          <a:blip r:embed="rId2" cstate="print"/>
          <a:srcRect/>
          <a:stretch>
            <a:fillRect/>
          </a:stretch>
        </p:blipFill>
        <p:spPr bwMode="auto">
          <a:xfrm>
            <a:off x="1" y="0"/>
            <a:ext cx="5330939" cy="7561263"/>
          </a:xfrm>
          <a:prstGeom prst="rect">
            <a:avLst/>
          </a:prstGeom>
          <a:noFill/>
          <a:ln w="9525">
            <a:noFill/>
            <a:miter lim="800000"/>
            <a:headEnd/>
            <a:tailEnd/>
          </a:ln>
          <a:effectLst/>
        </p:spPr>
      </p:pic>
      <p:sp>
        <p:nvSpPr>
          <p:cNvPr id="8" name="TextBox 7"/>
          <p:cNvSpPr txBox="1"/>
          <p:nvPr/>
        </p:nvSpPr>
        <p:spPr>
          <a:xfrm>
            <a:off x="414886" y="1023902"/>
            <a:ext cx="4813111" cy="4352235"/>
          </a:xfrm>
          <a:prstGeom prst="rect">
            <a:avLst/>
          </a:prstGeom>
          <a:noFill/>
        </p:spPr>
        <p:txBody>
          <a:bodyPr wrap="square" lIns="103903" tIns="51952" rIns="103903" bIns="51952" rtlCol="0">
            <a:spAutoFit/>
          </a:bodyPr>
          <a:lstStyle/>
          <a:p>
            <a:pPr algn="ctr"/>
            <a:r>
              <a:rPr lang="ru-RU" sz="2300" b="1" dirty="0" smtClean="0">
                <a:solidFill>
                  <a:srgbClr val="00B050"/>
                </a:solidFill>
              </a:rPr>
              <a:t> </a:t>
            </a:r>
            <a:r>
              <a:rPr lang="ru-RU" sz="2300" b="1" dirty="0" err="1" smtClean="0">
                <a:solidFill>
                  <a:srgbClr val="00B050"/>
                </a:solidFill>
              </a:rPr>
              <a:t>Бегемотик</a:t>
            </a:r>
            <a:r>
              <a:rPr lang="ru-RU" sz="2300" b="1" dirty="0" smtClean="0">
                <a:solidFill>
                  <a:srgbClr val="00B050"/>
                </a:solidFill>
              </a:rPr>
              <a:t> </a:t>
            </a:r>
          </a:p>
          <a:p>
            <a:r>
              <a:rPr lang="ru-RU" sz="2300" dirty="0" smtClean="0">
                <a:solidFill>
                  <a:srgbClr val="00B050"/>
                </a:solidFill>
              </a:rPr>
              <a:t>И.п.: лежа или сидя.  </a:t>
            </a:r>
          </a:p>
          <a:p>
            <a:r>
              <a:rPr lang="ru-RU" sz="2300" dirty="0" smtClean="0">
                <a:solidFill>
                  <a:srgbClr val="00B050"/>
                </a:solidFill>
              </a:rPr>
              <a:t>Ребенок кладет ладонь на область диафрагмы и  глубоко дышит. Вдох и выдох производится  через нос. Упражнение может выполняться в  </a:t>
            </a:r>
          </a:p>
          <a:p>
            <a:r>
              <a:rPr lang="ru-RU" sz="2300" dirty="0" smtClean="0">
                <a:solidFill>
                  <a:srgbClr val="00B050"/>
                </a:solidFill>
              </a:rPr>
              <a:t>положении сидя и сопровождаться словами: </a:t>
            </a:r>
          </a:p>
          <a:p>
            <a:pPr algn="ctr"/>
            <a:r>
              <a:rPr lang="ru-RU" sz="2300" b="1" dirty="0" smtClean="0">
                <a:solidFill>
                  <a:srgbClr val="00B050"/>
                </a:solidFill>
              </a:rPr>
              <a:t> Сели </a:t>
            </a:r>
            <a:r>
              <a:rPr lang="ru-RU" sz="2300" b="1" dirty="0" err="1" smtClean="0">
                <a:solidFill>
                  <a:srgbClr val="00B050"/>
                </a:solidFill>
              </a:rPr>
              <a:t>бегемотики</a:t>
            </a:r>
            <a:r>
              <a:rPr lang="ru-RU" sz="2300" b="1" dirty="0" smtClean="0">
                <a:solidFill>
                  <a:srgbClr val="00B050"/>
                </a:solidFill>
              </a:rPr>
              <a:t>,  </a:t>
            </a:r>
          </a:p>
          <a:p>
            <a:pPr algn="ctr"/>
            <a:r>
              <a:rPr lang="ru-RU" sz="2300" b="1" dirty="0" smtClean="0">
                <a:solidFill>
                  <a:srgbClr val="00B050"/>
                </a:solidFill>
              </a:rPr>
              <a:t> Потрогали животики. </a:t>
            </a:r>
          </a:p>
          <a:p>
            <a:pPr algn="ctr"/>
            <a:r>
              <a:rPr lang="ru-RU" sz="2300" b="1" dirty="0" smtClean="0">
                <a:solidFill>
                  <a:srgbClr val="00B050"/>
                </a:solidFill>
              </a:rPr>
              <a:t>То животик поднимается (вдох), </a:t>
            </a:r>
          </a:p>
          <a:p>
            <a:pPr algn="ctr"/>
            <a:r>
              <a:rPr lang="ru-RU" sz="2300" b="1" dirty="0" smtClean="0">
                <a:solidFill>
                  <a:srgbClr val="00B050"/>
                </a:solidFill>
              </a:rPr>
              <a:t>То животик опускается (выдох). </a:t>
            </a:r>
            <a:endParaRPr lang="ru-RU" sz="2300" dirty="0"/>
          </a:p>
        </p:txBody>
      </p:sp>
      <p:sp>
        <p:nvSpPr>
          <p:cNvPr id="9" name="TextBox 8"/>
          <p:cNvSpPr txBox="1"/>
          <p:nvPr/>
        </p:nvSpPr>
        <p:spPr>
          <a:xfrm>
            <a:off x="5725906" y="787611"/>
            <a:ext cx="4481172" cy="5675674"/>
          </a:xfrm>
          <a:prstGeom prst="rect">
            <a:avLst/>
          </a:prstGeom>
          <a:noFill/>
        </p:spPr>
        <p:txBody>
          <a:bodyPr wrap="square" lIns="103903" tIns="51952" rIns="103903" bIns="51952" rtlCol="0">
            <a:spAutoFit/>
          </a:bodyPr>
          <a:lstStyle/>
          <a:p>
            <a:pPr algn="ctr"/>
            <a:r>
              <a:rPr lang="ru-RU" sz="2300" b="1" dirty="0" smtClean="0">
                <a:solidFill>
                  <a:srgbClr val="00B050"/>
                </a:solidFill>
              </a:rPr>
              <a:t>Чудо-нос</a:t>
            </a:r>
            <a:endParaRPr lang="ru-RU" sz="2300" dirty="0" smtClean="0">
              <a:solidFill>
                <a:srgbClr val="00B050"/>
              </a:solidFill>
            </a:endParaRPr>
          </a:p>
          <a:p>
            <a:r>
              <a:rPr lang="ru-RU" sz="2300" dirty="0" smtClean="0">
                <a:solidFill>
                  <a:srgbClr val="00B050"/>
                </a:solidFill>
              </a:rPr>
              <a:t>После слов «задержу дыхание» дети делают вдох  и задерживают дыхание. Воспитатель  читает  стихотворный текст, ребята только выполняют  задание.                                                    </a:t>
            </a:r>
          </a:p>
          <a:p>
            <a:r>
              <a:rPr lang="ru-RU" sz="2300" b="1" dirty="0" smtClean="0">
                <a:solidFill>
                  <a:srgbClr val="00B050"/>
                </a:solidFill>
              </a:rPr>
              <a:t>                   Носиком дышу,                                                             </a:t>
            </a:r>
          </a:p>
          <a:p>
            <a:r>
              <a:rPr lang="ru-RU" sz="2300" b="1" dirty="0" smtClean="0">
                <a:solidFill>
                  <a:srgbClr val="00B050"/>
                </a:solidFill>
              </a:rPr>
              <a:t>                  Дышу свободно,                                                         </a:t>
            </a:r>
          </a:p>
          <a:p>
            <a:r>
              <a:rPr lang="ru-RU" sz="2300" b="1" dirty="0" smtClean="0">
                <a:solidFill>
                  <a:srgbClr val="00B050"/>
                </a:solidFill>
              </a:rPr>
              <a:t>                  Глубоко и тихо –                                                           </a:t>
            </a:r>
          </a:p>
          <a:p>
            <a:r>
              <a:rPr lang="ru-RU" sz="2300" b="1" dirty="0" smtClean="0">
                <a:solidFill>
                  <a:srgbClr val="00B050"/>
                </a:solidFill>
              </a:rPr>
              <a:t>                     Как угодно.                                                                  </a:t>
            </a:r>
          </a:p>
          <a:p>
            <a:r>
              <a:rPr lang="ru-RU" sz="2300" b="1" dirty="0" smtClean="0">
                <a:solidFill>
                  <a:srgbClr val="00B050"/>
                </a:solidFill>
              </a:rPr>
              <a:t>                 Выполню задание,                                              </a:t>
            </a:r>
          </a:p>
          <a:p>
            <a:r>
              <a:rPr lang="ru-RU" sz="2300" b="1" dirty="0" smtClean="0">
                <a:solidFill>
                  <a:srgbClr val="00B050"/>
                </a:solidFill>
              </a:rPr>
              <a:t>                  Задержу дыхание. </a:t>
            </a:r>
          </a:p>
          <a:p>
            <a:r>
              <a:rPr lang="ru-RU" sz="2300" b="1" dirty="0" smtClean="0">
                <a:solidFill>
                  <a:srgbClr val="00B050"/>
                </a:solidFill>
              </a:rPr>
              <a:t>               Раз, два, три, четыре –                                                                 </a:t>
            </a:r>
          </a:p>
          <a:p>
            <a:r>
              <a:rPr lang="ru-RU" sz="2300" b="1" dirty="0" smtClean="0">
                <a:solidFill>
                  <a:srgbClr val="00B050"/>
                </a:solidFill>
              </a:rPr>
              <a:t>                    Снова дышим: </a:t>
            </a:r>
          </a:p>
          <a:p>
            <a:r>
              <a:rPr lang="ru-RU" sz="2300" b="1" dirty="0" smtClean="0">
                <a:solidFill>
                  <a:srgbClr val="00B050"/>
                </a:solidFill>
              </a:rPr>
              <a:t>                    Глубже, шире. </a:t>
            </a:r>
            <a:endParaRPr lang="ru-RU" sz="2300" b="1"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a:p>
        </p:txBody>
      </p:sp>
      <p:pic>
        <p:nvPicPr>
          <p:cNvPr id="2050" name="Picture 2"/>
          <p:cNvPicPr>
            <a:picLocks noChangeAspect="1" noChangeArrowheads="1"/>
          </p:cNvPicPr>
          <p:nvPr/>
        </p:nvPicPr>
        <p:blipFill>
          <a:blip r:embed="rId2" cstate="print"/>
          <a:srcRect/>
          <a:stretch>
            <a:fillRect/>
          </a:stretch>
        </p:blipFill>
        <p:spPr bwMode="auto">
          <a:xfrm>
            <a:off x="1" y="0"/>
            <a:ext cx="5330939" cy="7561263"/>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5291024" y="0"/>
            <a:ext cx="5330939" cy="7561263"/>
          </a:xfrm>
          <a:prstGeom prst="rect">
            <a:avLst/>
          </a:prstGeom>
          <a:noFill/>
          <a:ln w="9525">
            <a:noFill/>
            <a:miter lim="800000"/>
            <a:headEnd/>
            <a:tailEnd/>
          </a:ln>
          <a:effectLst/>
        </p:spPr>
      </p:pic>
      <p:sp>
        <p:nvSpPr>
          <p:cNvPr id="6" name="TextBox 5"/>
          <p:cNvSpPr txBox="1"/>
          <p:nvPr/>
        </p:nvSpPr>
        <p:spPr>
          <a:xfrm>
            <a:off x="580855" y="866374"/>
            <a:ext cx="4232218" cy="4352235"/>
          </a:xfrm>
          <a:prstGeom prst="rect">
            <a:avLst/>
          </a:prstGeom>
          <a:noFill/>
        </p:spPr>
        <p:txBody>
          <a:bodyPr wrap="square" lIns="103903" tIns="51952" rIns="103903" bIns="51952" rtlCol="0">
            <a:spAutoFit/>
          </a:bodyPr>
          <a:lstStyle/>
          <a:p>
            <a:pPr lvl="0" algn="ctr"/>
            <a:r>
              <a:rPr lang="ru-RU" sz="2300" b="1" dirty="0" smtClean="0">
                <a:solidFill>
                  <a:srgbClr val="00B050"/>
                </a:solidFill>
              </a:rPr>
              <a:t>«НАСОС»</a:t>
            </a:r>
            <a:endParaRPr lang="ru-RU" sz="2300" dirty="0" smtClean="0">
              <a:solidFill>
                <a:srgbClr val="00B050"/>
              </a:solidFill>
            </a:endParaRPr>
          </a:p>
          <a:p>
            <a:r>
              <a:rPr lang="ru-RU" sz="2300" dirty="0" smtClean="0">
                <a:solidFill>
                  <a:srgbClr val="00B050"/>
                </a:solidFill>
              </a:rPr>
              <a:t>Дети стоят прямо. Руки опущены вдоль туловища. Медленный вдох через нос — руки при этом скользят вдоль туловища вверх к плечам, сгибаясь в локтях. Пауза в три секунды. Руки согнуты в локтях, кисти рук под мышками. Медленный выдох через рот. Руки скользят вдоль туловища вниз. Повторить 3—4 раза. </a:t>
            </a:r>
            <a:endParaRPr lang="ru-RU" sz="2300" dirty="0">
              <a:solidFill>
                <a:srgbClr val="00B050"/>
              </a:solidFill>
            </a:endParaRPr>
          </a:p>
        </p:txBody>
      </p:sp>
      <p:sp>
        <p:nvSpPr>
          <p:cNvPr id="9" name="TextBox 8"/>
          <p:cNvSpPr txBox="1"/>
          <p:nvPr/>
        </p:nvSpPr>
        <p:spPr>
          <a:xfrm>
            <a:off x="5891875" y="866375"/>
            <a:ext cx="4315203" cy="5013955"/>
          </a:xfrm>
          <a:prstGeom prst="rect">
            <a:avLst/>
          </a:prstGeom>
          <a:noFill/>
        </p:spPr>
        <p:txBody>
          <a:bodyPr wrap="square" lIns="103903" tIns="51952" rIns="103903" bIns="51952" rtlCol="0">
            <a:spAutoFit/>
          </a:bodyPr>
          <a:lstStyle/>
          <a:p>
            <a:pPr lvl="0" algn="ctr"/>
            <a:r>
              <a:rPr lang="ru-RU" b="1" dirty="0" smtClean="0"/>
              <a:t> </a:t>
            </a:r>
            <a:r>
              <a:rPr lang="ru-RU" sz="2300" b="1" dirty="0" smtClean="0">
                <a:solidFill>
                  <a:srgbClr val="00B050"/>
                </a:solidFill>
              </a:rPr>
              <a:t>«ВЕТОЧКИ»</a:t>
            </a:r>
            <a:endParaRPr lang="ru-RU" sz="2300" dirty="0" smtClean="0">
              <a:solidFill>
                <a:srgbClr val="00B050"/>
              </a:solidFill>
            </a:endParaRPr>
          </a:p>
          <a:p>
            <a:r>
              <a:rPr lang="ru-RU" sz="2300" dirty="0" smtClean="0">
                <a:solidFill>
                  <a:srgbClr val="00B050"/>
                </a:solidFill>
              </a:rPr>
              <a:t>Дети стоят прямо. Медленно поднимают руки («веточки») вверх, делая при этом вдох через нос. Тянутся вверх к солнцу — пауза в три секунды. Медленно выдыхают через рот, наклоняясь вправо, руки прямые над головой. Задержать дыхание. Медленный вдох через нос — выпрямиться. Пауза. Выдох — наклон влево.                      	Пауза.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p:cNvPicPr>
            <a:picLocks noGrp="1" noChangeAspect="1" noChangeArrowheads="1"/>
          </p:cNvPicPr>
          <p:nvPr>
            <p:ph idx="1"/>
          </p:nvPr>
        </p:nvPicPr>
        <p:blipFill>
          <a:blip r:embed="rId2" cstate="print"/>
          <a:srcRect/>
          <a:stretch>
            <a:fillRect/>
          </a:stretch>
        </p:blipFill>
        <p:spPr bwMode="auto">
          <a:xfrm>
            <a:off x="5285082" y="1"/>
            <a:ext cx="5336880" cy="7561263"/>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0" y="1"/>
            <a:ext cx="5336881" cy="7561264"/>
          </a:xfrm>
          <a:prstGeom prst="rect">
            <a:avLst/>
          </a:prstGeom>
          <a:noFill/>
          <a:ln w="9525">
            <a:noFill/>
            <a:miter lim="800000"/>
            <a:headEnd/>
            <a:tailEnd/>
          </a:ln>
          <a:effectLst/>
        </p:spPr>
      </p:pic>
      <p:sp>
        <p:nvSpPr>
          <p:cNvPr id="6" name="TextBox 5"/>
          <p:cNvSpPr txBox="1"/>
          <p:nvPr/>
        </p:nvSpPr>
        <p:spPr>
          <a:xfrm>
            <a:off x="912794" y="866374"/>
            <a:ext cx="4066249" cy="5029344"/>
          </a:xfrm>
          <a:prstGeom prst="rect">
            <a:avLst/>
          </a:prstGeom>
          <a:noFill/>
        </p:spPr>
        <p:txBody>
          <a:bodyPr wrap="square" lIns="103903" tIns="51952" rIns="103903" bIns="51952" rtlCol="0">
            <a:spAutoFit/>
          </a:bodyPr>
          <a:lstStyle/>
          <a:p>
            <a:r>
              <a:rPr lang="ru-RU" b="1" dirty="0" smtClean="0">
                <a:solidFill>
                  <a:srgbClr val="00B050"/>
                </a:solidFill>
              </a:rPr>
              <a:t>«ПРОВЕДИ СВОЙ КОРАБЛИК»</a:t>
            </a:r>
            <a:endParaRPr lang="ru-RU" dirty="0" smtClean="0">
              <a:solidFill>
                <a:srgbClr val="00B050"/>
              </a:solidFill>
            </a:endParaRPr>
          </a:p>
          <a:p>
            <a:r>
              <a:rPr lang="ru-RU" u="sng" dirty="0" smtClean="0">
                <a:solidFill>
                  <a:srgbClr val="00B050"/>
                </a:solidFill>
              </a:rPr>
              <a:t>Материал:</a:t>
            </a:r>
            <a:r>
              <a:rPr lang="ru-RU" dirty="0" smtClean="0">
                <a:solidFill>
                  <a:srgbClr val="00B050"/>
                </a:solidFill>
              </a:rPr>
              <a:t> ёмкость с водой; набор бумажных корабликов.</a:t>
            </a:r>
          </a:p>
          <a:p>
            <a:r>
              <a:rPr lang="ru-RU" dirty="0" smtClean="0">
                <a:solidFill>
                  <a:srgbClr val="00B050"/>
                </a:solidFill>
              </a:rPr>
              <a:t>Дети сидят большим полукругом. В центре на маленьком столе стоит ёмкость с водой. Педагог предлагает им провести свой кораблик из одного города в другой, обозначив города значками на краях ёмкости. Чтобы кораблик двигался, нужно на него подуть.</a:t>
            </a:r>
          </a:p>
          <a:p>
            <a:r>
              <a:rPr lang="ru-RU" dirty="0" smtClean="0">
                <a:solidFill>
                  <a:srgbClr val="00B050"/>
                </a:solidFill>
              </a:rPr>
              <a:t>Ребёнок дует, сидя на придвинутом к столу стульчике. В игре принимают участие все дети.</a:t>
            </a:r>
          </a:p>
          <a:p>
            <a:endParaRPr lang="ru-RU" dirty="0">
              <a:solidFill>
                <a:srgbClr val="00B050"/>
              </a:solidFill>
            </a:endParaRPr>
          </a:p>
        </p:txBody>
      </p:sp>
      <p:sp>
        <p:nvSpPr>
          <p:cNvPr id="7" name="TextBox 6"/>
          <p:cNvSpPr txBox="1"/>
          <p:nvPr/>
        </p:nvSpPr>
        <p:spPr>
          <a:xfrm>
            <a:off x="6140828" y="866374"/>
            <a:ext cx="4066249" cy="6820693"/>
          </a:xfrm>
          <a:prstGeom prst="rect">
            <a:avLst/>
          </a:prstGeom>
          <a:noFill/>
        </p:spPr>
        <p:txBody>
          <a:bodyPr wrap="square" lIns="103903" tIns="51952" rIns="103903" bIns="51952" rtlCol="0">
            <a:spAutoFit/>
          </a:bodyPr>
          <a:lstStyle/>
          <a:p>
            <a:pPr algn="ctr"/>
            <a:r>
              <a:rPr lang="ru-RU" b="1" dirty="0" smtClean="0">
                <a:solidFill>
                  <a:srgbClr val="00B050"/>
                </a:solidFill>
              </a:rPr>
              <a:t>«СВЕЧА»</a:t>
            </a:r>
            <a:endParaRPr lang="ru-RU" dirty="0" smtClean="0">
              <a:solidFill>
                <a:srgbClr val="00B050"/>
              </a:solidFill>
            </a:endParaRPr>
          </a:p>
          <a:p>
            <a:r>
              <a:rPr lang="ru-RU" u="sng" dirty="0" smtClean="0">
                <a:solidFill>
                  <a:srgbClr val="00B050"/>
                </a:solidFill>
              </a:rPr>
              <a:t>Материал:</a:t>
            </a:r>
            <a:r>
              <a:rPr lang="ru-RU" dirty="0" smtClean="0">
                <a:solidFill>
                  <a:srgbClr val="00B050"/>
                </a:solidFill>
              </a:rPr>
              <a:t> на каждого ребёнка полоска цветной бумаги шириной 2—3 см и длиной 10 см.</a:t>
            </a:r>
          </a:p>
          <a:p>
            <a:r>
              <a:rPr lang="ru-RU" dirty="0" smtClean="0">
                <a:solidFill>
                  <a:srgbClr val="00B050"/>
                </a:solidFill>
              </a:rPr>
              <a:t>Дети держат в правой руке полоски цветной бумаги — «свечу». Левая рука лежит на животе для контроля правильного речевого дыхания, педагог предлагает участникам спокойно, неслышно вдохнуть ртом. Почувствовать, как при этом надулся живот. Затем сразу же начать медленно и равномерно выдыхать. Бумажка отклонится. Если выдох ровный, то она будет до конца находиться в отклонённом положении. Повторить с перерывом 2—3 раза.</a:t>
            </a:r>
          </a:p>
          <a:p>
            <a:endParaRPr lang="ru-RU" dirty="0" smtClean="0">
              <a:solidFill>
                <a:srgbClr val="00B050"/>
              </a:solidFill>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p:cNvPicPr>
            <a:picLocks noGrp="1" noChangeAspect="1" noChangeArrowheads="1"/>
          </p:cNvPicPr>
          <p:nvPr>
            <p:ph idx="1"/>
          </p:nvPr>
        </p:nvPicPr>
        <p:blipFill>
          <a:blip r:embed="rId2" cstate="print"/>
          <a:srcRect/>
          <a:stretch>
            <a:fillRect/>
          </a:stretch>
        </p:blipFill>
        <p:spPr bwMode="auto">
          <a:xfrm>
            <a:off x="0" y="1"/>
            <a:ext cx="5336879" cy="7561264"/>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a:stretch>
            <a:fillRect/>
          </a:stretch>
        </p:blipFill>
        <p:spPr bwMode="auto">
          <a:xfrm>
            <a:off x="5285082" y="1"/>
            <a:ext cx="5336880" cy="7561263"/>
          </a:xfrm>
          <a:prstGeom prst="rect">
            <a:avLst/>
          </a:prstGeom>
          <a:noFill/>
          <a:ln w="9525">
            <a:noFill/>
            <a:miter lim="800000"/>
            <a:headEnd/>
            <a:tailEnd/>
          </a:ln>
          <a:effectLst/>
        </p:spPr>
      </p:pic>
      <p:sp>
        <p:nvSpPr>
          <p:cNvPr id="6" name="TextBox 5"/>
          <p:cNvSpPr txBox="1"/>
          <p:nvPr/>
        </p:nvSpPr>
        <p:spPr>
          <a:xfrm>
            <a:off x="746825" y="1023902"/>
            <a:ext cx="4149233" cy="4029070"/>
          </a:xfrm>
          <a:prstGeom prst="rect">
            <a:avLst/>
          </a:prstGeom>
          <a:noFill/>
        </p:spPr>
        <p:txBody>
          <a:bodyPr wrap="square" lIns="103903" tIns="51952" rIns="103903" bIns="51952" rtlCol="0">
            <a:spAutoFit/>
          </a:bodyPr>
          <a:lstStyle/>
          <a:p>
            <a:pPr lvl="0" algn="ctr"/>
            <a:r>
              <a:rPr lang="ru-RU" sz="2300" b="1" dirty="0" smtClean="0">
                <a:solidFill>
                  <a:srgbClr val="00B050"/>
                </a:solidFill>
              </a:rPr>
              <a:t>«ДРОВОСЕК»</a:t>
            </a:r>
            <a:endParaRPr lang="ru-RU" sz="2300" dirty="0" smtClean="0">
              <a:solidFill>
                <a:srgbClr val="00B050"/>
              </a:solidFill>
            </a:endParaRPr>
          </a:p>
          <a:p>
            <a:r>
              <a:rPr lang="ru-RU" sz="2300" dirty="0" smtClean="0">
                <a:solidFill>
                  <a:srgbClr val="00B050"/>
                </a:solidFill>
              </a:rPr>
              <a:t> </a:t>
            </a:r>
          </a:p>
          <a:p>
            <a:r>
              <a:rPr lang="ru-RU" sz="2700" dirty="0" smtClean="0">
                <a:solidFill>
                  <a:srgbClr val="00B050"/>
                </a:solidFill>
              </a:rPr>
              <a:t>Дети стоят прямо. Ноги слегка расставлены. Поднимают и сцепляют руки над головой — вдох, пауза в три секунды, наклон вперёд — выдох. Повторить 4—5 раз.</a:t>
            </a:r>
          </a:p>
          <a:p>
            <a:endParaRPr lang="ru-RU" dirty="0"/>
          </a:p>
        </p:txBody>
      </p:sp>
      <p:sp>
        <p:nvSpPr>
          <p:cNvPr id="7" name="TextBox 6"/>
          <p:cNvSpPr txBox="1"/>
          <p:nvPr/>
        </p:nvSpPr>
        <p:spPr>
          <a:xfrm>
            <a:off x="6057845" y="1102666"/>
            <a:ext cx="4232218" cy="5352509"/>
          </a:xfrm>
          <a:prstGeom prst="rect">
            <a:avLst/>
          </a:prstGeom>
          <a:noFill/>
        </p:spPr>
        <p:txBody>
          <a:bodyPr wrap="square" lIns="103903" tIns="51952" rIns="103903" bIns="51952" rtlCol="0">
            <a:spAutoFit/>
          </a:bodyPr>
          <a:lstStyle/>
          <a:p>
            <a:pPr algn="ctr"/>
            <a:r>
              <a:rPr lang="ru-RU" sz="2700" b="1" dirty="0" smtClean="0">
                <a:solidFill>
                  <a:srgbClr val="00B050"/>
                </a:solidFill>
              </a:rPr>
              <a:t>Буря в стакане</a:t>
            </a:r>
            <a:endParaRPr lang="ru-RU" sz="2700" dirty="0" smtClean="0">
              <a:solidFill>
                <a:srgbClr val="00B050"/>
              </a:solidFill>
            </a:endParaRPr>
          </a:p>
          <a:p>
            <a:r>
              <a:rPr lang="ru-RU" sz="2700" dirty="0" smtClean="0">
                <a:solidFill>
                  <a:srgbClr val="00B050"/>
                </a:solidFill>
              </a:rPr>
              <a:t>Предложите ребёнку сделать вдох носом и выдохнуть в трубочку, конец которой находится в стакане, наполовину наполненном водой. (нужно следить, чтобы щеки не надувались, а губы были неподвижными). </a:t>
            </a:r>
          </a:p>
          <a:p>
            <a:r>
              <a:rPr lang="ru-RU" sz="2700" dirty="0" smtClean="0">
                <a:solidFill>
                  <a:srgbClr val="00B050"/>
                </a:solidFill>
              </a:rPr>
              <a:t>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578</Words>
  <PresentationFormat>Произвольный</PresentationFormat>
  <Paragraphs>68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14</cp:revision>
  <dcterms:modified xsi:type="dcterms:W3CDTF">2014-05-12T11:35:59Z</dcterms:modified>
</cp:coreProperties>
</file>