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258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071538" y="71435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ПАЛЬЧИКОВЫЕ ИГРЫ. 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590" t="46976" r="16446" b="4448"/>
          <a:stretch>
            <a:fillRect/>
          </a:stretch>
        </p:blipFill>
        <p:spPr bwMode="auto">
          <a:xfrm>
            <a:off x="2500298" y="1571612"/>
            <a:ext cx="4213225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642918"/>
            <a:ext cx="7929618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Щелчки.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	Ладонь прижата к столу, пальцы разведены. Другая рука поднимает пальцы по одному. Затем палец отпускают, и он со стуком падает вниз. На каждую строчку – один палец.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Поднял ушки бурундук</a:t>
            </a:r>
            <a:r>
              <a:rPr lang="ru-RU" sz="2200" dirty="0" smtClean="0">
                <a:solidFill>
                  <a:srgbClr val="00B050"/>
                </a:solidFill>
              </a:rPr>
              <a:t>,		мизинец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Он в лесу услышал звук:		безымянный	       правая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- Это что за громкий стук,		средний	       рука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Тук да тук, тук да тук?		 	указательный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- А пойдем, - сказал барсук, - 		большой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Сам увидишь этот трюк:		большой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Этот дятел сел на сук			указательный	        левая 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И без крыльев, и без рук		средний	        рука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Ищет он, где спрятан жук, - 		безымянный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Вот и слышен перестук!		мизинец</a:t>
            </a:r>
          </a:p>
          <a:p>
            <a:pPr algn="just">
              <a:buFontTx/>
              <a:buChar char="-"/>
            </a:pP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929454" y="2357430"/>
            <a:ext cx="441200" cy="16430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929454" y="4286256"/>
            <a:ext cx="441200" cy="1714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642918"/>
            <a:ext cx="7929618" cy="55721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9900"/>
                </a:solidFill>
              </a:rPr>
              <a:t>Игра </a:t>
            </a:r>
            <a:r>
              <a:rPr lang="ru-RU" sz="2200" b="1" dirty="0" smtClean="0">
                <a:solidFill>
                  <a:srgbClr val="009900"/>
                </a:solidFill>
              </a:rPr>
              <a:t>«Хлопни, как услышишь звук»</a:t>
            </a:r>
            <a:endParaRPr lang="ru-RU" sz="2200" dirty="0" smtClean="0">
              <a:solidFill>
                <a:srgbClr val="009900"/>
              </a:solidFill>
            </a:endParaRPr>
          </a:p>
          <a:p>
            <a:pPr algn="just">
              <a:buNone/>
            </a:pPr>
            <a:r>
              <a:rPr lang="ru-RU" sz="2200" b="1" dirty="0" smtClean="0">
                <a:solidFill>
                  <a:srgbClr val="009900"/>
                </a:solidFill>
              </a:rPr>
              <a:t>Задача</a:t>
            </a:r>
            <a:r>
              <a:rPr lang="ru-RU" sz="2200" i="1" dirty="0" smtClean="0">
                <a:solidFill>
                  <a:srgbClr val="009900"/>
                </a:solidFill>
              </a:rPr>
              <a:t>: </a:t>
            </a:r>
            <a:r>
              <a:rPr lang="ru-RU" sz="2200" dirty="0" smtClean="0">
                <a:solidFill>
                  <a:srgbClr val="009900"/>
                </a:solidFill>
              </a:rPr>
              <a:t>научить детей выделять среди других </a:t>
            </a:r>
            <a:r>
              <a:rPr lang="ru-RU" sz="2200" dirty="0" smtClean="0">
                <a:solidFill>
                  <a:srgbClr val="009900"/>
                </a:solidFill>
              </a:rPr>
              <a:t>заданный </a:t>
            </a:r>
            <a:r>
              <a:rPr lang="ru-RU" sz="2200" dirty="0" smtClean="0">
                <a:solidFill>
                  <a:srgbClr val="009900"/>
                </a:solidFill>
              </a:rPr>
              <a:t>звук.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009900"/>
                </a:solidFill>
              </a:rPr>
              <a:t>Оборудование</a:t>
            </a:r>
            <a:r>
              <a:rPr lang="ru-RU" sz="2200" i="1" dirty="0" smtClean="0">
                <a:solidFill>
                  <a:srgbClr val="009900"/>
                </a:solidFill>
              </a:rPr>
              <a:t>: </a:t>
            </a:r>
            <a:r>
              <a:rPr lang="ru-RU" sz="2200" dirty="0" smtClean="0">
                <a:solidFill>
                  <a:srgbClr val="009900"/>
                </a:solidFill>
              </a:rPr>
              <a:t>слова, в которых согласный звук произносится четко, с усилием, а гласный звук </a:t>
            </a:r>
            <a:r>
              <a:rPr lang="ru-RU" sz="2200" dirty="0" smtClean="0">
                <a:solidFill>
                  <a:srgbClr val="009900"/>
                </a:solidFill>
              </a:rPr>
              <a:t>должен </a:t>
            </a:r>
            <a:r>
              <a:rPr lang="ru-RU" sz="2200" dirty="0" smtClean="0">
                <a:solidFill>
                  <a:srgbClr val="009900"/>
                </a:solidFill>
              </a:rPr>
              <a:t>быть под ударением.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009900"/>
                </a:solidFill>
              </a:rPr>
              <a:t>Описание</a:t>
            </a:r>
            <a:r>
              <a:rPr lang="ru-RU" sz="2200" i="1" dirty="0" smtClean="0">
                <a:solidFill>
                  <a:srgbClr val="009900"/>
                </a:solidFill>
              </a:rPr>
              <a:t>. </a:t>
            </a:r>
            <a:r>
              <a:rPr lang="ru-RU" sz="2200" dirty="0" smtClean="0">
                <a:solidFill>
                  <a:srgbClr val="009900"/>
                </a:solidFill>
              </a:rPr>
              <a:t>Взрослый дает инструкцию ребенку, чтобы он хлопнул, если услышит какой-либо </a:t>
            </a:r>
            <a:r>
              <a:rPr lang="ru-RU" sz="2200" dirty="0" smtClean="0">
                <a:solidFill>
                  <a:srgbClr val="009900"/>
                </a:solidFill>
              </a:rPr>
              <a:t>определенный </a:t>
            </a:r>
            <a:r>
              <a:rPr lang="ru-RU" sz="2200" dirty="0" smtClean="0">
                <a:solidFill>
                  <a:srgbClr val="009900"/>
                </a:solidFill>
              </a:rPr>
              <a:t>звук.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9900"/>
                </a:solidFill>
              </a:rPr>
              <a:t>	Затем </a:t>
            </a:r>
            <a:r>
              <a:rPr lang="ru-RU" sz="2200" dirty="0" smtClean="0">
                <a:solidFill>
                  <a:srgbClr val="009900"/>
                </a:solidFill>
              </a:rPr>
              <a:t>он начинает четко произносить сначала ряд звуков, затем слоги, потом слова, а ребенок должен хлопнуть только тогда, когда прозвучит заданный звук. Например, выделяется звук [А].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9900"/>
                </a:solidFill>
              </a:rPr>
              <a:t>Звуки</a:t>
            </a:r>
            <a:r>
              <a:rPr lang="ru-RU" sz="2200" i="1" dirty="0" smtClean="0">
                <a:solidFill>
                  <a:srgbClr val="009900"/>
                </a:solidFill>
              </a:rPr>
              <a:t>: </a:t>
            </a:r>
            <a:r>
              <a:rPr lang="ru-RU" sz="2200" dirty="0" smtClean="0">
                <a:solidFill>
                  <a:srgbClr val="009900"/>
                </a:solidFill>
              </a:rPr>
              <a:t>О, У, Н, А, У, Ы, О, А, М, А, Т, О, А и т. д.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9900"/>
                </a:solidFill>
              </a:rPr>
              <a:t>Слоги</a:t>
            </a:r>
            <a:r>
              <a:rPr lang="ru-RU" sz="2200" i="1" dirty="0" smtClean="0">
                <a:solidFill>
                  <a:srgbClr val="009900"/>
                </a:solidFill>
              </a:rPr>
              <a:t>: </a:t>
            </a:r>
            <a:r>
              <a:rPr lang="ru-RU" sz="2200" dirty="0" smtClean="0">
                <a:solidFill>
                  <a:srgbClr val="009900"/>
                </a:solidFill>
              </a:rPr>
              <a:t>ОН, АК, </a:t>
            </a:r>
            <a:r>
              <a:rPr lang="en-US" sz="2200" dirty="0" smtClean="0">
                <a:solidFill>
                  <a:srgbClr val="009900"/>
                </a:solidFill>
              </a:rPr>
              <a:t>AT</a:t>
            </a:r>
            <a:r>
              <a:rPr lang="ru-RU" sz="2200" dirty="0" smtClean="0">
                <a:solidFill>
                  <a:srgbClr val="009900"/>
                </a:solidFill>
              </a:rPr>
              <a:t>, УХ, ПА, НЫ, УТ, НА и т. д.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9900"/>
                </a:solidFill>
              </a:rPr>
              <a:t>Слова</a:t>
            </a:r>
            <a:r>
              <a:rPr lang="ru-RU" sz="2200" i="1" dirty="0" smtClean="0">
                <a:solidFill>
                  <a:srgbClr val="009900"/>
                </a:solidFill>
              </a:rPr>
              <a:t>: </a:t>
            </a:r>
            <a:r>
              <a:rPr lang="ru-RU" sz="2200" dirty="0" smtClean="0">
                <a:solidFill>
                  <a:srgbClr val="009900"/>
                </a:solidFill>
              </a:rPr>
              <a:t>Африка, кот, аист, остров, осень, автор, иду, Аня, утро и т. д.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642918"/>
            <a:ext cx="7929618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 Игра «Назови последний звук в слове»</a:t>
            </a:r>
            <a:endParaRPr lang="ru-RU" sz="2200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Задача</a:t>
            </a:r>
            <a:r>
              <a:rPr lang="ru-RU" sz="2200" i="1" dirty="0" smtClean="0">
                <a:solidFill>
                  <a:srgbClr val="00B050"/>
                </a:solidFill>
              </a:rPr>
              <a:t>: </a:t>
            </a:r>
            <a:r>
              <a:rPr lang="ru-RU" sz="2200" dirty="0" smtClean="0">
                <a:solidFill>
                  <a:srgbClr val="00B050"/>
                </a:solidFill>
              </a:rPr>
              <a:t>научить детей выделять конечный звук в слове, сначала согласный, затем гласный.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Описание</a:t>
            </a:r>
            <a:r>
              <a:rPr lang="ru-RU" sz="2200" i="1" dirty="0" smtClean="0">
                <a:solidFill>
                  <a:srgbClr val="00B050"/>
                </a:solidFill>
              </a:rPr>
              <a:t>. </a:t>
            </a:r>
            <a:r>
              <a:rPr lang="ru-RU" sz="2200" dirty="0" smtClean="0">
                <a:solidFill>
                  <a:srgbClr val="00B050"/>
                </a:solidFill>
              </a:rPr>
              <a:t>Взрослый называет простые по </a:t>
            </a:r>
            <a:r>
              <a:rPr lang="ru-RU" sz="2200" dirty="0" smtClean="0">
                <a:solidFill>
                  <a:srgbClr val="00B050"/>
                </a:solidFill>
              </a:rPr>
              <a:t>звуковому </a:t>
            </a:r>
            <a:r>
              <a:rPr lang="ru-RU" sz="2200" dirty="0" smtClean="0">
                <a:solidFill>
                  <a:srgbClr val="00B050"/>
                </a:solidFill>
              </a:rPr>
              <a:t>составу слова, выделяя голосом и интонацией последний звук.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	Если конечный звук согласный, взрослый </a:t>
            </a:r>
            <a:r>
              <a:rPr lang="ru-RU" sz="2200" dirty="0" smtClean="0">
                <a:solidFill>
                  <a:srgbClr val="00B050"/>
                </a:solidFill>
              </a:rPr>
              <a:t>должен </a:t>
            </a:r>
            <a:r>
              <a:rPr lang="ru-RU" sz="2200" dirty="0" smtClean="0">
                <a:solidFill>
                  <a:srgbClr val="00B050"/>
                </a:solidFill>
              </a:rPr>
              <a:t>произнести его с силой, чтобы он отличался от других звуков в составе слова, если гласный - </a:t>
            </a:r>
            <a:r>
              <a:rPr lang="ru-RU" sz="2200" dirty="0" smtClean="0">
                <a:solidFill>
                  <a:srgbClr val="00B050"/>
                </a:solidFill>
              </a:rPr>
              <a:t>специально </a:t>
            </a:r>
            <a:r>
              <a:rPr lang="ru-RU" sz="2200" dirty="0" smtClean="0">
                <a:solidFill>
                  <a:srgbClr val="00B050"/>
                </a:solidFill>
              </a:rPr>
              <a:t>долго протянуть его в конце слова.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	Например, кот - последний звук [т], дом - [м], рыба - [а], ведро - [о], шары - [</a:t>
            </a:r>
            <a:r>
              <a:rPr lang="ru-RU" sz="2200" dirty="0" err="1" smtClean="0">
                <a:solidFill>
                  <a:srgbClr val="00B050"/>
                </a:solidFill>
              </a:rPr>
              <a:t>ы</a:t>
            </a:r>
            <a:r>
              <a:rPr lang="ru-RU" sz="2200" dirty="0" smtClean="0">
                <a:solidFill>
                  <a:srgbClr val="00B050"/>
                </a:solidFill>
              </a:rPr>
              <a:t>], мальчики - [и] </a:t>
            </a:r>
            <a:r>
              <a:rPr lang="ru-RU" sz="2200" dirty="0" err="1" smtClean="0">
                <a:solidFill>
                  <a:srgbClr val="00B050"/>
                </a:solidFill>
              </a:rPr>
              <a:t>и</a:t>
            </a:r>
            <a:r>
              <a:rPr lang="ru-RU" sz="2200" dirty="0" smtClean="0">
                <a:solidFill>
                  <a:srgbClr val="00B050"/>
                </a:solidFill>
              </a:rPr>
              <a:t> т. 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642918"/>
            <a:ext cx="7858180" cy="550072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9900"/>
                </a:solidFill>
              </a:rPr>
              <a:t>Игра «Назови первый звук в слове»</a:t>
            </a:r>
            <a:endParaRPr lang="ru-RU" dirty="0" smtClean="0">
              <a:solidFill>
                <a:srgbClr val="00990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9900"/>
                </a:solidFill>
              </a:rPr>
              <a:t>	</a:t>
            </a:r>
            <a:r>
              <a:rPr lang="ru-RU" b="1" dirty="0" smtClean="0">
                <a:solidFill>
                  <a:srgbClr val="009900"/>
                </a:solidFill>
              </a:rPr>
              <a:t>Задача</a:t>
            </a:r>
            <a:r>
              <a:rPr lang="ru-RU" i="1" dirty="0" smtClean="0">
                <a:solidFill>
                  <a:srgbClr val="009900"/>
                </a:solidFill>
              </a:rPr>
              <a:t>: </a:t>
            </a:r>
            <a:r>
              <a:rPr lang="ru-RU" dirty="0" smtClean="0">
                <a:solidFill>
                  <a:srgbClr val="009900"/>
                </a:solidFill>
              </a:rPr>
              <a:t>научить детей выделять начальный звук в слове, сначала гласный (так как его можно долго протянуть и ребенку проще его услышать), затем </a:t>
            </a:r>
            <a:r>
              <a:rPr lang="ru-RU" dirty="0" smtClean="0">
                <a:solidFill>
                  <a:srgbClr val="009900"/>
                </a:solidFill>
              </a:rPr>
              <a:t>согласный</a:t>
            </a:r>
            <a:r>
              <a:rPr lang="ru-RU" dirty="0" smtClean="0">
                <a:solidFill>
                  <a:srgbClr val="009900"/>
                </a:solidFill>
              </a:rPr>
              <a:t>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9900"/>
                </a:solidFill>
              </a:rPr>
              <a:t>	Описание</a:t>
            </a:r>
            <a:r>
              <a:rPr lang="ru-RU" i="1" dirty="0" smtClean="0">
                <a:solidFill>
                  <a:srgbClr val="009900"/>
                </a:solidFill>
              </a:rPr>
              <a:t>. </a:t>
            </a:r>
            <a:r>
              <a:rPr lang="ru-RU" dirty="0" smtClean="0">
                <a:solidFill>
                  <a:srgbClr val="009900"/>
                </a:solidFill>
              </a:rPr>
              <a:t>Взрослый называет простые по </a:t>
            </a:r>
            <a:r>
              <a:rPr lang="ru-RU" dirty="0" smtClean="0">
                <a:solidFill>
                  <a:srgbClr val="009900"/>
                </a:solidFill>
              </a:rPr>
              <a:t>звуковому </a:t>
            </a:r>
            <a:r>
              <a:rPr lang="ru-RU" dirty="0" smtClean="0">
                <a:solidFill>
                  <a:srgbClr val="009900"/>
                </a:solidFill>
              </a:rPr>
              <a:t>составу слова, выделяя голосом и интонацией первый звук. Если слово начинается на гласный звук, то он должен быть под ударением и специаль­но долго тянуться. Если первый звук - согласный, взрослый должен произнести его с силой, чтобы он отличался от других звуков в составе слова.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9900"/>
                </a:solidFill>
              </a:rPr>
              <a:t>	Например</a:t>
            </a:r>
            <a:r>
              <a:rPr lang="ru-RU" dirty="0" smtClean="0">
                <a:solidFill>
                  <a:srgbClr val="009900"/>
                </a:solidFill>
              </a:rPr>
              <a:t>: аист - звук [а], утка - звук [у], муха -звук [м], Оля - звук [о], нос - звук [</a:t>
            </a:r>
            <a:r>
              <a:rPr lang="ru-RU" dirty="0" err="1" smtClean="0">
                <a:solidFill>
                  <a:srgbClr val="009900"/>
                </a:solidFill>
              </a:rPr>
              <a:t>н</a:t>
            </a:r>
            <a:r>
              <a:rPr lang="ru-RU" dirty="0" smtClean="0">
                <a:solidFill>
                  <a:srgbClr val="009900"/>
                </a:solidFill>
              </a:rPr>
              <a:t>] и т. д. </a:t>
            </a:r>
            <a:r>
              <a:rPr lang="ru-RU" dirty="0" smtClean="0">
                <a:solidFill>
                  <a:srgbClr val="009900"/>
                </a:solidFill>
              </a:rPr>
              <a:t>Поначалу </a:t>
            </a:r>
            <a:r>
              <a:rPr lang="ru-RU" dirty="0" smtClean="0">
                <a:solidFill>
                  <a:srgbClr val="009900"/>
                </a:solidFill>
              </a:rPr>
              <a:t>допускается называние целого слога «</a:t>
            </a:r>
            <a:r>
              <a:rPr lang="ru-RU" dirty="0" err="1" smtClean="0">
                <a:solidFill>
                  <a:srgbClr val="009900"/>
                </a:solidFill>
              </a:rPr>
              <a:t>му</a:t>
            </a:r>
            <a:r>
              <a:rPr lang="ru-RU" dirty="0" smtClean="0">
                <a:solidFill>
                  <a:srgbClr val="009900"/>
                </a:solidFill>
              </a:rPr>
              <a:t>-», «но-», из которых затем с помощью взрослого </a:t>
            </a:r>
            <a:r>
              <a:rPr lang="ru-RU" dirty="0" smtClean="0">
                <a:solidFill>
                  <a:srgbClr val="009900"/>
                </a:solidFill>
              </a:rPr>
              <a:t>выделяется </a:t>
            </a:r>
            <a:r>
              <a:rPr lang="ru-RU" dirty="0" smtClean="0">
                <a:solidFill>
                  <a:srgbClr val="009900"/>
                </a:solidFill>
              </a:rPr>
              <a:t>краткий звук [м], [</a:t>
            </a:r>
            <a:r>
              <a:rPr lang="ru-RU" dirty="0" err="1" smtClean="0">
                <a:solidFill>
                  <a:srgbClr val="009900"/>
                </a:solidFill>
              </a:rPr>
              <a:t>н</a:t>
            </a:r>
            <a:r>
              <a:rPr lang="ru-RU" dirty="0" smtClean="0">
                <a:solidFill>
                  <a:srgbClr val="009900"/>
                </a:solidFill>
              </a:rPr>
              <a:t>].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</a:rPr>
              <a:t> 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642918"/>
            <a:ext cx="7929618" cy="55721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Игра «Придумай слово на звук»</a:t>
            </a:r>
            <a:endParaRPr lang="ru-RU" sz="2000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	Задача</a:t>
            </a:r>
            <a:r>
              <a:rPr lang="ru-RU" sz="2000" i="1" dirty="0" smtClean="0">
                <a:solidFill>
                  <a:srgbClr val="00B050"/>
                </a:solidFill>
              </a:rPr>
              <a:t>: </a:t>
            </a:r>
            <a:r>
              <a:rPr lang="ru-RU" sz="2000" dirty="0" smtClean="0">
                <a:solidFill>
                  <a:srgbClr val="00B050"/>
                </a:solidFill>
              </a:rPr>
              <a:t>развить фонематический слух детей, умение отличать начальный звук слова от других и соотносить его с таким же звуком в других словах, расширить словарный запас детей.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	Оборудование</a:t>
            </a:r>
            <a:r>
              <a:rPr lang="ru-RU" sz="2000" i="1" dirty="0" smtClean="0">
                <a:solidFill>
                  <a:srgbClr val="00B050"/>
                </a:solidFill>
              </a:rPr>
              <a:t>: </a:t>
            </a:r>
            <a:r>
              <a:rPr lang="ru-RU" sz="2000" dirty="0" smtClean="0">
                <a:solidFill>
                  <a:srgbClr val="00B050"/>
                </a:solidFill>
              </a:rPr>
              <a:t>картинки с предметами, название которых начинается на ударный гласный или со­гласный звук, доступный ребенку для произно­шения.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	Описание</a:t>
            </a:r>
            <a:r>
              <a:rPr lang="ru-RU" sz="2000" i="1" dirty="0" smtClean="0">
                <a:solidFill>
                  <a:srgbClr val="00B050"/>
                </a:solidFill>
              </a:rPr>
              <a:t>. </a:t>
            </a:r>
            <a:r>
              <a:rPr lang="ru-RU" sz="2000" dirty="0" smtClean="0">
                <a:solidFill>
                  <a:srgbClr val="00B050"/>
                </a:solidFill>
              </a:rPr>
              <a:t>Игра может проводиться с ребенком только после предварительной работы, когда он мо­жет хорошо определять начальный звук в слове.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	Сначала </a:t>
            </a:r>
            <a:r>
              <a:rPr lang="ru-RU" sz="2000" dirty="0" smtClean="0">
                <a:solidFill>
                  <a:srgbClr val="00B050"/>
                </a:solidFill>
              </a:rPr>
              <a:t>взрослый показывает ребенку картинки с 2-3 изученными звуками в начале слова. Звуки и слова с ними должны быть простыми и доступны­ми ребенку для понимания и повторения.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	После </a:t>
            </a:r>
            <a:r>
              <a:rPr lang="ru-RU" sz="2000" dirty="0" smtClean="0">
                <a:solidFill>
                  <a:srgbClr val="00B050"/>
                </a:solidFill>
              </a:rPr>
              <a:t>того как все слова на картинках названы, карточки убираются, а ребенок должен вспомнить картинки и назвать (или придумать) слова, напри­мер на звук [О]: Оля, осень, осы, овощи, окунь, окна, обруч; или на звук [К]: кот, конь, кофта, кубик, кук­ла, конфета и т. д.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571480"/>
            <a:ext cx="7929618" cy="585791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rgbClr val="009900"/>
                </a:solidFill>
              </a:rPr>
              <a:t>Игра «Где находится звук?»</a:t>
            </a:r>
            <a:endParaRPr lang="ru-RU" sz="4300" dirty="0" smtClean="0">
              <a:solidFill>
                <a:srgbClr val="009900"/>
              </a:solidFill>
            </a:endParaRPr>
          </a:p>
          <a:p>
            <a:pPr algn="just">
              <a:buNone/>
            </a:pPr>
            <a:r>
              <a:rPr lang="ru-RU" sz="4300" b="1" dirty="0" smtClean="0">
                <a:solidFill>
                  <a:srgbClr val="009900"/>
                </a:solidFill>
              </a:rPr>
              <a:t>	Задача</a:t>
            </a:r>
            <a:r>
              <a:rPr lang="ru-RU" sz="4300" i="1" dirty="0" smtClean="0">
                <a:solidFill>
                  <a:srgbClr val="009900"/>
                </a:solidFill>
              </a:rPr>
              <a:t>: </a:t>
            </a:r>
            <a:r>
              <a:rPr lang="ru-RU" sz="4300" dirty="0" smtClean="0">
                <a:solidFill>
                  <a:srgbClr val="009900"/>
                </a:solidFill>
              </a:rPr>
              <a:t>научить детей определять </a:t>
            </a:r>
            <a:r>
              <a:rPr lang="ru-RU" sz="4300" dirty="0" smtClean="0">
                <a:solidFill>
                  <a:srgbClr val="009900"/>
                </a:solidFill>
              </a:rPr>
              <a:t>местоположение </a:t>
            </a:r>
            <a:r>
              <a:rPr lang="ru-RU" sz="4300" dirty="0" smtClean="0">
                <a:solidFill>
                  <a:srgbClr val="009900"/>
                </a:solidFill>
              </a:rPr>
              <a:t>звука в слове: в начале, в середине или конце слова.</a:t>
            </a:r>
          </a:p>
          <a:p>
            <a:pPr algn="just">
              <a:buNone/>
            </a:pPr>
            <a:r>
              <a:rPr lang="ru-RU" sz="4300" b="1" dirty="0" smtClean="0">
                <a:solidFill>
                  <a:srgbClr val="009900"/>
                </a:solidFill>
              </a:rPr>
              <a:t>	Описание</a:t>
            </a:r>
            <a:r>
              <a:rPr lang="ru-RU" sz="4300" i="1" dirty="0" smtClean="0">
                <a:solidFill>
                  <a:srgbClr val="009900"/>
                </a:solidFill>
              </a:rPr>
              <a:t>. </a:t>
            </a:r>
            <a:r>
              <a:rPr lang="ru-RU" sz="4300" dirty="0" smtClean="0">
                <a:solidFill>
                  <a:srgbClr val="009900"/>
                </a:solidFill>
              </a:rPr>
              <a:t>Взрослый объясняет ребенку, что </a:t>
            </a:r>
            <a:r>
              <a:rPr lang="ru-RU" sz="4300" dirty="0" smtClean="0">
                <a:solidFill>
                  <a:srgbClr val="009900"/>
                </a:solidFill>
              </a:rPr>
              <a:t>каждое</a:t>
            </a:r>
            <a:r>
              <a:rPr lang="ru-RU" sz="4300" dirty="0" smtClean="0">
                <a:solidFill>
                  <a:srgbClr val="009900"/>
                </a:solidFill>
              </a:rPr>
              <a:t>, даже короткое слово делится на 3 части: начало, середину и конец.</a:t>
            </a:r>
          </a:p>
          <a:p>
            <a:pPr algn="just">
              <a:buNone/>
            </a:pPr>
            <a:r>
              <a:rPr lang="ru-RU" sz="4300" dirty="0" smtClean="0">
                <a:solidFill>
                  <a:srgbClr val="009900"/>
                </a:solidFill>
              </a:rPr>
              <a:t>	Соответственно </a:t>
            </a:r>
            <a:r>
              <a:rPr lang="ru-RU" sz="4300" dirty="0" smtClean="0">
                <a:solidFill>
                  <a:srgbClr val="009900"/>
                </a:solidFill>
              </a:rPr>
              <a:t>любой звук, входящий в состав заданного слова, может находиться в начале (когда все остальные звуки идут за ним), в середине (когда другие звуки стоят перед ним и после него), в конце (когда остальные звуки стоят перед заданным </a:t>
            </a:r>
            <a:r>
              <a:rPr lang="ru-RU" sz="4300" dirty="0" smtClean="0">
                <a:solidFill>
                  <a:srgbClr val="009900"/>
                </a:solidFill>
              </a:rPr>
              <a:t>звуком</a:t>
            </a:r>
            <a:r>
              <a:rPr lang="ru-RU" sz="4300" dirty="0" smtClean="0">
                <a:solidFill>
                  <a:srgbClr val="009900"/>
                </a:solidFill>
              </a:rPr>
              <a:t>).</a:t>
            </a:r>
          </a:p>
          <a:p>
            <a:pPr algn="just">
              <a:buNone/>
            </a:pPr>
            <a:r>
              <a:rPr lang="ru-RU" sz="4300" dirty="0" smtClean="0">
                <a:solidFill>
                  <a:srgbClr val="009900"/>
                </a:solidFill>
              </a:rPr>
              <a:t>	Далее </a:t>
            </a:r>
            <a:r>
              <a:rPr lang="ru-RU" sz="4300" dirty="0" smtClean="0">
                <a:solidFill>
                  <a:srgbClr val="009900"/>
                </a:solidFill>
              </a:rPr>
              <a:t>взрослый предлагает ребенку прослушать слова, в которых есть какой-либо определенный звук, произнося их медленно и выделяя </a:t>
            </a:r>
            <a:r>
              <a:rPr lang="ru-RU" sz="4300" dirty="0" smtClean="0">
                <a:solidFill>
                  <a:srgbClr val="009900"/>
                </a:solidFill>
              </a:rPr>
              <a:t>длительностью </a:t>
            </a:r>
            <a:r>
              <a:rPr lang="ru-RU" sz="4300" dirty="0" smtClean="0">
                <a:solidFill>
                  <a:srgbClr val="009900"/>
                </a:solidFill>
              </a:rPr>
              <a:t>и ударением звук, который надо услышать.</a:t>
            </a:r>
          </a:p>
          <a:p>
            <a:pPr algn="just">
              <a:buNone/>
            </a:pPr>
            <a:r>
              <a:rPr lang="ru-RU" sz="4300" dirty="0" smtClean="0">
                <a:solidFill>
                  <a:srgbClr val="009900"/>
                </a:solidFill>
              </a:rPr>
              <a:t>	На </a:t>
            </a:r>
            <a:r>
              <a:rPr lang="ru-RU" sz="4300" dirty="0" smtClean="0">
                <a:solidFill>
                  <a:srgbClr val="009900"/>
                </a:solidFill>
              </a:rPr>
              <a:t>начальном этапе детям для прослушивания предлагаются слова с гласными звуками, так как их можно длительно протянуть, чтобы дети их </a:t>
            </a:r>
            <a:r>
              <a:rPr lang="ru-RU" sz="4300" dirty="0" err="1" smtClean="0">
                <a:solidFill>
                  <a:srgbClr val="009900"/>
                </a:solidFill>
              </a:rPr>
              <a:t>услыша­и</a:t>
            </a:r>
            <a:r>
              <a:rPr lang="ru-RU" sz="4300" dirty="0" smtClean="0">
                <a:solidFill>
                  <a:srgbClr val="009900"/>
                </a:solidFill>
              </a:rPr>
              <a:t>, или согласные звуки, которые ребенок может сам правильно произнести: [М], [Н], [П], [Т], [К], [Ф],[Г],[Х],[Д]</a:t>
            </a:r>
            <a:r>
              <a:rPr lang="ru-RU" sz="4300" dirty="0" err="1" smtClean="0">
                <a:solidFill>
                  <a:srgbClr val="009900"/>
                </a:solidFill>
              </a:rPr>
              <a:t>идр</a:t>
            </a:r>
            <a:r>
              <a:rPr lang="ru-RU" sz="4300" dirty="0" smtClean="0">
                <a:solidFill>
                  <a:srgbClr val="009900"/>
                </a:solidFill>
              </a:rPr>
              <a:t>.</a:t>
            </a:r>
          </a:p>
          <a:p>
            <a:pPr algn="just">
              <a:buNone/>
            </a:pPr>
            <a:r>
              <a:rPr lang="ru-RU" sz="4300" dirty="0" smtClean="0">
                <a:solidFill>
                  <a:srgbClr val="009900"/>
                </a:solidFill>
              </a:rPr>
              <a:t>	Если </a:t>
            </a:r>
            <a:r>
              <a:rPr lang="ru-RU" sz="4300" dirty="0" smtClean="0">
                <a:solidFill>
                  <a:srgbClr val="009900"/>
                </a:solidFill>
              </a:rPr>
              <a:t>дается задание услышать, где стоит звон­кий согласный звук, то подбираются слова, в кото­рых он находится в начале или середине слова, так как в конце слова звонкие звуки оглушаются и пре­вращаются в парный глухой звук: [</a:t>
            </a:r>
            <a:r>
              <a:rPr lang="ru-RU" sz="4300" dirty="0" err="1" smtClean="0">
                <a:solidFill>
                  <a:srgbClr val="009900"/>
                </a:solidFill>
              </a:rPr>
              <a:t>г-к</a:t>
            </a:r>
            <a:r>
              <a:rPr lang="ru-RU" sz="4300" dirty="0" smtClean="0">
                <a:solidFill>
                  <a:srgbClr val="009900"/>
                </a:solidFill>
              </a:rPr>
              <a:t>], [</a:t>
            </a:r>
            <a:r>
              <a:rPr lang="ru-RU" sz="4300" dirty="0" err="1" smtClean="0">
                <a:solidFill>
                  <a:srgbClr val="009900"/>
                </a:solidFill>
              </a:rPr>
              <a:t>д-т</a:t>
            </a:r>
            <a:r>
              <a:rPr lang="ru-RU" sz="4300" dirty="0" smtClean="0">
                <a:solidFill>
                  <a:srgbClr val="009900"/>
                </a:solidFill>
              </a:rPr>
              <a:t>], [</a:t>
            </a:r>
            <a:r>
              <a:rPr lang="ru-RU" sz="4300" dirty="0" err="1" smtClean="0">
                <a:solidFill>
                  <a:srgbClr val="009900"/>
                </a:solidFill>
              </a:rPr>
              <a:t>б-п</a:t>
            </a:r>
            <a:r>
              <a:rPr lang="ru-RU" sz="4300" dirty="0" smtClean="0">
                <a:solidFill>
                  <a:srgbClr val="009900"/>
                </a:solidFill>
              </a:rPr>
              <a:t>], [</a:t>
            </a:r>
            <a:r>
              <a:rPr lang="ru-RU" sz="4300" dirty="0" err="1" smtClean="0">
                <a:solidFill>
                  <a:srgbClr val="009900"/>
                </a:solidFill>
              </a:rPr>
              <a:t>в-ф</a:t>
            </a:r>
            <a:r>
              <a:rPr lang="ru-RU" sz="4300" dirty="0" smtClean="0">
                <a:solidFill>
                  <a:srgbClr val="009900"/>
                </a:solidFill>
              </a:rPr>
              <a:t>], [</a:t>
            </a:r>
            <a:r>
              <a:rPr lang="ru-RU" sz="4300" dirty="0" err="1" smtClean="0">
                <a:solidFill>
                  <a:srgbClr val="009900"/>
                </a:solidFill>
              </a:rPr>
              <a:t>ж-ш</a:t>
            </a:r>
            <a:r>
              <a:rPr lang="ru-RU" sz="4300" dirty="0" smtClean="0">
                <a:solidFill>
                  <a:srgbClr val="009900"/>
                </a:solidFill>
              </a:rPr>
              <a:t>], [</a:t>
            </a:r>
            <a:r>
              <a:rPr lang="ru-RU" sz="4300" dirty="0" err="1" smtClean="0">
                <a:solidFill>
                  <a:srgbClr val="009900"/>
                </a:solidFill>
              </a:rPr>
              <a:t>з-с</a:t>
            </a:r>
            <a:r>
              <a:rPr lang="ru-RU" sz="4300" dirty="0" smtClean="0">
                <a:solidFill>
                  <a:srgbClr val="009900"/>
                </a:solidFill>
              </a:rPr>
              <a:t>].</a:t>
            </a:r>
          </a:p>
          <a:p>
            <a:pPr algn="just">
              <a:buNone/>
            </a:pPr>
            <a:r>
              <a:rPr lang="ru-RU" sz="4300" dirty="0" smtClean="0">
                <a:solidFill>
                  <a:srgbClr val="009900"/>
                </a:solidFill>
              </a:rPr>
              <a:t>	Например</a:t>
            </a:r>
            <a:r>
              <a:rPr lang="ru-RU" sz="4300" dirty="0" smtClean="0">
                <a:solidFill>
                  <a:srgbClr val="009900"/>
                </a:solidFill>
              </a:rPr>
              <a:t>, дается задание определить местополо­жение гласного звука [О]: Оля (начало), окно (конец, на начале слова не заостряется внимание </a:t>
            </a:r>
            <a:r>
              <a:rPr lang="ru-RU" sz="4300" dirty="0" err="1" smtClean="0">
                <a:solidFill>
                  <a:srgbClr val="009900"/>
                </a:solidFill>
              </a:rPr>
              <a:t>ребенка,так</a:t>
            </a:r>
            <a:r>
              <a:rPr lang="ru-RU" sz="4300" dirty="0" smtClean="0">
                <a:solidFill>
                  <a:srgbClr val="009900"/>
                </a:solidFill>
              </a:rPr>
              <a:t> как вместо [окно] мы говорим [</a:t>
            </a:r>
            <a:r>
              <a:rPr lang="ru-RU" sz="4300" dirty="0" err="1" smtClean="0">
                <a:solidFill>
                  <a:srgbClr val="009900"/>
                </a:solidFill>
              </a:rPr>
              <a:t>акно</a:t>
            </a:r>
            <a:r>
              <a:rPr lang="ru-RU" sz="4300" dirty="0" smtClean="0">
                <a:solidFill>
                  <a:srgbClr val="009900"/>
                </a:solidFill>
              </a:rPr>
              <a:t>]); осень (на­чало), ведро (конец), ложка (середина). Или место­положение согласного звука [</a:t>
            </a:r>
            <a:r>
              <a:rPr lang="ru-RU" sz="4300" dirty="0" err="1" smtClean="0">
                <a:solidFill>
                  <a:srgbClr val="009900"/>
                </a:solidFill>
              </a:rPr>
              <a:t>ш</a:t>
            </a:r>
            <a:r>
              <a:rPr lang="ru-RU" sz="4300" dirty="0" smtClean="0">
                <a:solidFill>
                  <a:srgbClr val="009900"/>
                </a:solidFill>
              </a:rPr>
              <a:t>] (при условии пра­вильного его произношения): шапка, камыш, ка­рандаш, шина.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714356"/>
            <a:ext cx="7929618" cy="54292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/>
              <a:t>      	</a:t>
            </a:r>
            <a:r>
              <a:rPr lang="ru-RU" dirty="0" smtClean="0">
                <a:solidFill>
                  <a:srgbClr val="009900"/>
                </a:solidFill>
              </a:rPr>
              <a:t>«</a:t>
            </a:r>
            <a:r>
              <a:rPr lang="ru-RU" dirty="0" smtClean="0">
                <a:solidFill>
                  <a:srgbClr val="009900"/>
                </a:solidFill>
              </a:rPr>
              <a:t>Истоки способностей и дарований детей находятся на кончиках их пальцев», - писал В.А. Сухомлинский. Это значит, чем больше ребенок умеет, хочет и стремится делать руками, тем он умнее и изобретательнее. Ведь на кончиках пальцев- неиссякаемый «источник» творческой мысли, который «питает» мозг ребёнка.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9900"/>
                </a:solidFill>
              </a:rPr>
              <a:t>       	</a:t>
            </a:r>
            <a:r>
              <a:rPr lang="ru-RU" dirty="0" smtClean="0">
                <a:solidFill>
                  <a:srgbClr val="009900"/>
                </a:solidFill>
              </a:rPr>
              <a:t>В </a:t>
            </a:r>
            <a:r>
              <a:rPr lang="ru-RU" dirty="0" smtClean="0">
                <a:solidFill>
                  <a:srgbClr val="009900"/>
                </a:solidFill>
              </a:rPr>
              <a:t>процессе индивидуального развития речь тесно связана с движениями, в первую очередь пальцев рук. В институте физиологии детей и подростков АПН сотрудниками лаборатории нервной высшей деятельности ребёнка в ходе обследования большого количества детей было установлено, что уровень развития речи находится в прямой зависимости от степени </a:t>
            </a:r>
            <a:r>
              <a:rPr lang="ru-RU" dirty="0" err="1" smtClean="0">
                <a:solidFill>
                  <a:srgbClr val="009900"/>
                </a:solidFill>
              </a:rPr>
              <a:t>сформированности</a:t>
            </a:r>
            <a:r>
              <a:rPr lang="ru-RU" dirty="0" smtClean="0">
                <a:solidFill>
                  <a:srgbClr val="009900"/>
                </a:solidFill>
              </a:rPr>
              <a:t> тонких движений пальцев рук. Так, на основе проведенных опытов была выявлена следующая закономерность: если развитие движений пальцев соответствует возрасту, то и речевое развитие находится в пределах нормы, если же развитие движений пальцев отстаёт, то задерживается и </a:t>
            </a:r>
            <a:r>
              <a:rPr lang="ru-RU" dirty="0" smtClean="0">
                <a:solidFill>
                  <a:srgbClr val="009900"/>
                </a:solidFill>
              </a:rPr>
              <a:t>речевое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ru-RU" dirty="0" smtClean="0">
                <a:solidFill>
                  <a:srgbClr val="009900"/>
                </a:solidFill>
              </a:rPr>
              <a:t>развитие, хотя общая моторика при этом может быть нормальной и </a:t>
            </a:r>
            <a:r>
              <a:rPr lang="ru-RU" dirty="0" smtClean="0">
                <a:solidFill>
                  <a:srgbClr val="009900"/>
                </a:solidFill>
              </a:rPr>
              <a:t>даже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endParaRPr lang="ru-RU" dirty="0" smtClean="0">
              <a:solidFill>
                <a:srgbClr val="0099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642918"/>
            <a:ext cx="7858180" cy="550072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9900"/>
                </a:solidFill>
              </a:rPr>
              <a:t>      </a:t>
            </a:r>
            <a:r>
              <a:rPr lang="ru-RU" sz="4000" dirty="0" smtClean="0">
                <a:solidFill>
                  <a:srgbClr val="009900"/>
                </a:solidFill>
              </a:rPr>
              <a:t>выше </a:t>
            </a:r>
            <a:r>
              <a:rPr lang="ru-RU" sz="4000" dirty="0" smtClean="0">
                <a:solidFill>
                  <a:srgbClr val="009900"/>
                </a:solidFill>
              </a:rPr>
              <a:t>нормы. Другими словами, формирование речи совершенствуется под влиянием импульсов, идущих от рук. Это значит, что формирование устной речи ребенка начинается тогда, когда движения пальцев рук достигают достаточной точности.</a:t>
            </a:r>
          </a:p>
          <a:p>
            <a:pPr algn="just">
              <a:buNone/>
            </a:pPr>
            <a:r>
              <a:rPr lang="en-US" sz="4000" dirty="0" smtClean="0">
                <a:solidFill>
                  <a:srgbClr val="009900"/>
                </a:solidFill>
              </a:rPr>
              <a:t>	</a:t>
            </a:r>
            <a:r>
              <a:rPr lang="ru-RU" sz="4000" dirty="0" smtClean="0">
                <a:solidFill>
                  <a:srgbClr val="009900"/>
                </a:solidFill>
              </a:rPr>
              <a:t>	Для того чтобы ребёнок легко и успешно учился в школе, он должен легко и без напряжения говорить. А тренировка тонких движений пальцев рук, в свою очередь, оказывает большое влияние на  развитие активной речи ребенка. Ответ на вопрос «почему это так?» кроется в том, что около трети всей площади двигательной проекции коры больших полушарий занимает проекция кисти руки, расположенная близко от речевой зоны. Именно несовершенство тонкой двигательной координации кистей и пальцев рук не дает ребёнку  овладеть письмом, рисованием и другим важным в учебном процессе трудовым навыкам.</a:t>
            </a:r>
          </a:p>
          <a:p>
            <a:pPr algn="just">
              <a:buNone/>
            </a:pPr>
            <a:r>
              <a:rPr lang="en-US" sz="4000" dirty="0" smtClean="0">
                <a:solidFill>
                  <a:srgbClr val="009900"/>
                </a:solidFill>
              </a:rPr>
              <a:t>	</a:t>
            </a:r>
            <a:r>
              <a:rPr lang="ru-RU" sz="4000" dirty="0" smtClean="0">
                <a:solidFill>
                  <a:srgbClr val="009900"/>
                </a:solidFill>
              </a:rPr>
              <a:t>	 Поэтому большое значение придаётся </a:t>
            </a:r>
            <a:r>
              <a:rPr lang="ru-RU" sz="4000" dirty="0" smtClean="0">
                <a:solidFill>
                  <a:srgbClr val="009900"/>
                </a:solidFill>
              </a:rPr>
              <a:t>использованию   </a:t>
            </a:r>
            <a:r>
              <a:rPr lang="ru-RU" sz="4000" dirty="0" smtClean="0">
                <a:solidFill>
                  <a:srgbClr val="009900"/>
                </a:solidFill>
              </a:rPr>
              <a:t>этого  факта   в   работе   с   детьми.   Логопеды </a:t>
            </a:r>
            <a:r>
              <a:rPr lang="ru-RU" sz="4000" dirty="0" smtClean="0">
                <a:solidFill>
                  <a:srgbClr val="009900"/>
                </a:solidFill>
              </a:rPr>
              <a:t>рекомендуют </a:t>
            </a:r>
            <a:endParaRPr lang="ru-RU" sz="4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642918"/>
            <a:ext cx="7858180" cy="564360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9900"/>
                </a:solidFill>
              </a:rPr>
              <a:t>      </a:t>
            </a:r>
            <a:r>
              <a:rPr lang="ru-RU" sz="3500" dirty="0" smtClean="0">
                <a:solidFill>
                  <a:srgbClr val="009900"/>
                </a:solidFill>
              </a:rPr>
              <a:t>стимулировать </a:t>
            </a:r>
            <a:r>
              <a:rPr lang="ru-RU" sz="3500" dirty="0" smtClean="0">
                <a:solidFill>
                  <a:srgbClr val="009900"/>
                </a:solidFill>
              </a:rPr>
              <a:t>речевое развитие детей путем тренировки движений пальцев рук. Детские психологи пишут о том, что систематические упражнения по тренировке движений пальцев в совокупности со стимуляцией речевой активности, являются мощным средством повышения работоспособности коры головного мозга.   </a:t>
            </a:r>
          </a:p>
          <a:p>
            <a:pPr algn="just">
              <a:buNone/>
            </a:pPr>
            <a:r>
              <a:rPr lang="ru-RU" sz="3500" dirty="0" smtClean="0">
                <a:solidFill>
                  <a:srgbClr val="009900"/>
                </a:solidFill>
              </a:rPr>
              <a:t>	</a:t>
            </a:r>
            <a:r>
              <a:rPr lang="ru-RU" sz="3500" dirty="0" smtClean="0">
                <a:solidFill>
                  <a:srgbClr val="009900"/>
                </a:solidFill>
              </a:rPr>
              <a:t>	С детьми дошкольного возраста для развития мелкой моторики кисти выполняйте следующие виды деятельности:</a:t>
            </a:r>
          </a:p>
          <a:p>
            <a:pPr lvl="0" algn="just"/>
            <a:r>
              <a:rPr lang="ru-RU" sz="3500" dirty="0" smtClean="0">
                <a:solidFill>
                  <a:srgbClr val="009900"/>
                </a:solidFill>
              </a:rPr>
              <a:t>Застёгивание и расстегивание пуговиц различной величины;</a:t>
            </a:r>
          </a:p>
          <a:p>
            <a:pPr lvl="0" algn="just"/>
            <a:r>
              <a:rPr lang="ru-RU" sz="3500" dirty="0" smtClean="0">
                <a:solidFill>
                  <a:srgbClr val="009900"/>
                </a:solidFill>
              </a:rPr>
              <a:t>Завязывание и развязывание узелков;</a:t>
            </a:r>
          </a:p>
          <a:p>
            <a:pPr lvl="0" algn="just"/>
            <a:r>
              <a:rPr lang="ru-RU" sz="3500" dirty="0" err="1" smtClean="0">
                <a:solidFill>
                  <a:srgbClr val="009900"/>
                </a:solidFill>
              </a:rPr>
              <a:t>Комканье</a:t>
            </a:r>
            <a:r>
              <a:rPr lang="ru-RU" sz="3500" dirty="0" smtClean="0">
                <a:solidFill>
                  <a:srgbClr val="009900"/>
                </a:solidFill>
              </a:rPr>
              <a:t> и сжимание пористых губок (для тренировки мускулатуры кисти руки);</a:t>
            </a:r>
          </a:p>
          <a:p>
            <a:pPr lvl="0" algn="just"/>
            <a:r>
              <a:rPr lang="ru-RU" sz="3500" dirty="0" smtClean="0">
                <a:solidFill>
                  <a:srgbClr val="009900"/>
                </a:solidFill>
              </a:rPr>
              <a:t>Лепка из глины или пластилина;</a:t>
            </a:r>
          </a:p>
          <a:p>
            <a:pPr lvl="0" algn="just"/>
            <a:r>
              <a:rPr lang="ru-RU" sz="3500" dirty="0" smtClean="0">
                <a:solidFill>
                  <a:srgbClr val="009900"/>
                </a:solidFill>
              </a:rPr>
              <a:t>Нанизывание колец различной величины на стержень;</a:t>
            </a:r>
          </a:p>
          <a:p>
            <a:pPr lvl="0" algn="just"/>
            <a:r>
              <a:rPr lang="ru-RU" sz="3500" dirty="0" smtClean="0">
                <a:solidFill>
                  <a:srgbClr val="009900"/>
                </a:solidFill>
              </a:rPr>
              <a:t>Нанизывание бус, бисера, пуговиц;</a:t>
            </a:r>
          </a:p>
          <a:p>
            <a:pPr lvl="0" algn="just"/>
            <a:r>
              <a:rPr lang="ru-RU" sz="3500" dirty="0" smtClean="0">
                <a:solidFill>
                  <a:srgbClr val="009900"/>
                </a:solidFill>
              </a:rPr>
              <a:t>Перематывание цветных клубочков ниток;</a:t>
            </a:r>
          </a:p>
          <a:p>
            <a:pPr lvl="0" algn="just"/>
            <a:r>
              <a:rPr lang="ru-RU" sz="3500" dirty="0" smtClean="0">
                <a:solidFill>
                  <a:srgbClr val="009900"/>
                </a:solidFill>
              </a:rPr>
              <a:t>Вязание, шитье, вышивание</a:t>
            </a:r>
            <a:r>
              <a:rPr lang="ru-RU" sz="3500" dirty="0" smtClean="0">
                <a:solidFill>
                  <a:srgbClr val="009900"/>
                </a:solidFill>
              </a:rPr>
              <a:t>;</a:t>
            </a:r>
          </a:p>
          <a:p>
            <a:pPr algn="just"/>
            <a:r>
              <a:rPr lang="ru-RU" sz="3500" dirty="0" smtClean="0">
                <a:solidFill>
                  <a:srgbClr val="009900"/>
                </a:solidFill>
              </a:rPr>
              <a:t>Складывание из кубиков домиков, машинок и т.п.;</a:t>
            </a:r>
          </a:p>
          <a:p>
            <a:pPr lvl="0" algn="just"/>
            <a:endParaRPr lang="ru-RU" sz="3500" dirty="0" smtClean="0"/>
          </a:p>
          <a:p>
            <a:pPr algn="just">
              <a:buNone/>
            </a:pPr>
            <a:endParaRPr lang="ru-RU" sz="3500" dirty="0" smtClean="0"/>
          </a:p>
          <a:p>
            <a:pPr lvl="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571480"/>
            <a:ext cx="7929618" cy="5572164"/>
          </a:xfrm>
        </p:spPr>
        <p:txBody>
          <a:bodyPr>
            <a:normAutofit/>
          </a:bodyPr>
          <a:lstStyle/>
          <a:p>
            <a:pPr lvl="0" algn="just"/>
            <a:r>
              <a:rPr lang="ru-RU" sz="2200" dirty="0" smtClean="0">
                <a:solidFill>
                  <a:srgbClr val="00B050"/>
                </a:solidFill>
              </a:rPr>
              <a:t>Выкладывание узоров из мелких камешков, круп;</a:t>
            </a:r>
          </a:p>
          <a:p>
            <a:pPr lvl="0" algn="just"/>
            <a:r>
              <a:rPr lang="ru-RU" sz="2200" dirty="0" smtClean="0">
                <a:solidFill>
                  <a:srgbClr val="00B050"/>
                </a:solidFill>
              </a:rPr>
              <a:t>«Пальчиковый театр»;</a:t>
            </a:r>
          </a:p>
          <a:p>
            <a:pPr lvl="0" algn="just"/>
            <a:r>
              <a:rPr lang="ru-RU" sz="2200" dirty="0" smtClean="0">
                <a:solidFill>
                  <a:srgbClr val="00B050"/>
                </a:solidFill>
              </a:rPr>
              <a:t>Собирание мозаики по возрастающей сложности;</a:t>
            </a:r>
          </a:p>
          <a:p>
            <a:pPr lvl="0" algn="just"/>
            <a:r>
              <a:rPr lang="ru-RU" sz="2200" dirty="0" smtClean="0">
                <a:solidFill>
                  <a:srgbClr val="00B050"/>
                </a:solidFill>
              </a:rPr>
              <a:t>Собирание пирамидки, матрешки;</a:t>
            </a:r>
          </a:p>
          <a:p>
            <a:pPr lvl="0" algn="just"/>
            <a:r>
              <a:rPr lang="ru-RU" sz="2200" dirty="0" smtClean="0">
                <a:solidFill>
                  <a:srgbClr val="00B050"/>
                </a:solidFill>
              </a:rPr>
              <a:t>Узнавание предметов на ощупь.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		Таким </a:t>
            </a:r>
            <a:r>
              <a:rPr lang="ru-RU" sz="2200" dirty="0" smtClean="0">
                <a:solidFill>
                  <a:srgbClr val="00B050"/>
                </a:solidFill>
              </a:rPr>
              <a:t>образом, чтобы механизм взаиморегуляции двигательной и речевой функции «сдвинул» речевое развитие в позитивном направлении, необходимо использовать разнообразные приёмы и методы по формированию тонких движений пальцев рук</a:t>
            </a:r>
            <a:r>
              <a:rPr lang="ru-RU" sz="2200" dirty="0" smtClean="0">
                <a:solidFill>
                  <a:srgbClr val="00B050"/>
                </a:solidFill>
              </a:rPr>
              <a:t>.</a:t>
            </a:r>
          </a:p>
          <a:p>
            <a:pPr algn="just">
              <a:buNone/>
            </a:pPr>
            <a:endParaRPr lang="ru-RU" sz="2200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endParaRPr lang="ru-RU" sz="22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Дети с книгой - Ольга Васильевна Смирнов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256"/>
            <a:ext cx="32861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642918"/>
            <a:ext cx="7929618" cy="548324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009900"/>
                </a:solidFill>
              </a:rPr>
              <a:t>Массаж «прижимающий».</a:t>
            </a:r>
            <a:endParaRPr lang="ru-RU" sz="3400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      Массаж </a:t>
            </a:r>
            <a:r>
              <a:rPr lang="ru-RU" dirty="0" smtClean="0">
                <a:solidFill>
                  <a:srgbClr val="009900"/>
                </a:solidFill>
              </a:rPr>
              <a:t>(</a:t>
            </a:r>
            <a:r>
              <a:rPr lang="ru-RU" dirty="0" err="1" smtClean="0">
                <a:solidFill>
                  <a:srgbClr val="009900"/>
                </a:solidFill>
              </a:rPr>
              <a:t>самомассаж</a:t>
            </a:r>
            <a:r>
              <a:rPr lang="ru-RU" dirty="0" smtClean="0">
                <a:solidFill>
                  <a:srgbClr val="009900"/>
                </a:solidFill>
              </a:rPr>
              <a:t>) подушечек пальцев. Кисть одной руки лежит на столе ладонью вниз, пальцы разведены. Другая рука указательным пальцем по очереди прижимает каждый ноготь, сдвигает палец, «катая» его на подушечке влево- вправо. На каждую строчку- нажим на один палец.</a:t>
            </a: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Шел медведь к своей берлоге		мизинец</a:t>
            </a: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Да споткнулся на пороге.		б</a:t>
            </a:r>
            <a:r>
              <a:rPr lang="ru-RU" dirty="0" smtClean="0">
                <a:solidFill>
                  <a:srgbClr val="009900"/>
                </a:solidFill>
              </a:rPr>
              <a:t>езымянный            правая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«Видно, очень мало сил		</a:t>
            </a:r>
            <a:r>
              <a:rPr lang="ru-RU" dirty="0" smtClean="0">
                <a:solidFill>
                  <a:srgbClr val="009900"/>
                </a:solidFill>
              </a:rPr>
              <a:t>средний                     рука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Я на зиму накопил,»-			</a:t>
            </a:r>
            <a:r>
              <a:rPr lang="ru-RU" dirty="0" smtClean="0">
                <a:solidFill>
                  <a:srgbClr val="009900"/>
                </a:solidFill>
              </a:rPr>
              <a:t>указательный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Так подумал и пошел			</a:t>
            </a:r>
            <a:r>
              <a:rPr lang="ru-RU" dirty="0" smtClean="0">
                <a:solidFill>
                  <a:srgbClr val="009900"/>
                </a:solidFill>
              </a:rPr>
              <a:t>большой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Он на поиск новых пчел.		</a:t>
            </a:r>
            <a:r>
              <a:rPr lang="ru-RU" dirty="0" smtClean="0">
                <a:solidFill>
                  <a:srgbClr val="009900"/>
                </a:solidFill>
              </a:rPr>
              <a:t>большой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Все медведи- сладкоежки,		</a:t>
            </a:r>
            <a:r>
              <a:rPr lang="ru-RU" dirty="0" smtClean="0">
                <a:solidFill>
                  <a:srgbClr val="009900"/>
                </a:solidFill>
              </a:rPr>
              <a:t>указательный           левая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Любят есть медок без спешки, 	</a:t>
            </a:r>
            <a:r>
              <a:rPr lang="ru-RU" dirty="0" smtClean="0">
                <a:solidFill>
                  <a:srgbClr val="009900"/>
                </a:solidFill>
              </a:rPr>
              <a:t>средний                     рука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А наевшись, без тревоги		</a:t>
            </a:r>
            <a:r>
              <a:rPr lang="ru-RU" dirty="0" smtClean="0">
                <a:solidFill>
                  <a:srgbClr val="009900"/>
                </a:solidFill>
              </a:rPr>
              <a:t>безымянный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До весны сопят в берлоге.                 	мизинец.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6858016" y="2571744"/>
            <a:ext cx="369762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6858016" y="4214818"/>
            <a:ext cx="441200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642918"/>
            <a:ext cx="3852890" cy="55721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УПРАЖНЕНИЕ С ПРИЩЕПКАМИ.</a:t>
            </a:r>
            <a:endParaRPr lang="ru-RU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      Берем </a:t>
            </a:r>
            <a:r>
              <a:rPr lang="ru-RU" dirty="0" smtClean="0">
                <a:solidFill>
                  <a:srgbClr val="00B050"/>
                </a:solidFill>
              </a:rPr>
              <a:t>бельевые прищепки </a:t>
            </a:r>
            <a:r>
              <a:rPr lang="ru-RU" dirty="0" smtClean="0">
                <a:solidFill>
                  <a:srgbClr val="00B050"/>
                </a:solidFill>
              </a:rPr>
              <a:t>и прищемляем </a:t>
            </a:r>
            <a:r>
              <a:rPr lang="ru-RU" dirty="0" smtClean="0">
                <a:solidFill>
                  <a:srgbClr val="00B050"/>
                </a:solidFill>
              </a:rPr>
              <a:t>ногтевые фаланги пальцев (кроме большого) на каждый ударный слог. (</a:t>
            </a:r>
            <a:r>
              <a:rPr lang="ru-RU" b="1" dirty="0" smtClean="0">
                <a:solidFill>
                  <a:srgbClr val="00B050"/>
                </a:solidFill>
              </a:rPr>
              <a:t>Внимание! </a:t>
            </a:r>
            <a:r>
              <a:rPr lang="ru-RU" dirty="0" smtClean="0">
                <a:solidFill>
                  <a:srgbClr val="00B050"/>
                </a:solidFill>
              </a:rPr>
              <a:t>Предварительно проверьте силу «</a:t>
            </a:r>
            <a:r>
              <a:rPr lang="ru-RU" dirty="0" err="1" smtClean="0">
                <a:solidFill>
                  <a:srgbClr val="00B050"/>
                </a:solidFill>
              </a:rPr>
              <a:t>кусания</a:t>
            </a:r>
            <a:r>
              <a:rPr lang="ru-RU" dirty="0" smtClean="0">
                <a:solidFill>
                  <a:srgbClr val="00B050"/>
                </a:solidFill>
              </a:rPr>
              <a:t>» на себе</a:t>
            </a:r>
            <a:r>
              <a:rPr lang="ru-RU" dirty="0" smtClean="0">
                <a:solidFill>
                  <a:srgbClr val="00B050"/>
                </a:solidFill>
              </a:rPr>
              <a:t>!)</a:t>
            </a: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Левая </a:t>
            </a:r>
            <a:r>
              <a:rPr lang="ru-RU" b="1" dirty="0" smtClean="0">
                <a:solidFill>
                  <a:srgbClr val="00B050"/>
                </a:solidFill>
              </a:rPr>
              <a:t>рук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   5           4              3           2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Вот </a:t>
            </a:r>
            <a:r>
              <a:rPr lang="ru-RU" dirty="0" smtClean="0">
                <a:solidFill>
                  <a:srgbClr val="00B050"/>
                </a:solidFill>
              </a:rPr>
              <a:t>проснулся, встал гусенок,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      2</a:t>
            </a:r>
            <a:r>
              <a:rPr lang="ru-RU" dirty="0" smtClean="0">
                <a:solidFill>
                  <a:srgbClr val="00B050"/>
                </a:solidFill>
              </a:rPr>
              <a:t>	   </a:t>
            </a:r>
            <a:r>
              <a:rPr lang="ru-RU" dirty="0" smtClean="0">
                <a:solidFill>
                  <a:srgbClr val="00B050"/>
                </a:solidFill>
              </a:rPr>
              <a:t> 3</a:t>
            </a:r>
            <a:r>
              <a:rPr lang="ru-RU" dirty="0" smtClean="0">
                <a:solidFill>
                  <a:srgbClr val="00B050"/>
                </a:solidFill>
              </a:rPr>
              <a:t>	</a:t>
            </a:r>
            <a:r>
              <a:rPr lang="ru-RU" dirty="0" smtClean="0">
                <a:solidFill>
                  <a:srgbClr val="00B050"/>
                </a:solidFill>
              </a:rPr>
              <a:t>4           5</a:t>
            </a:r>
            <a:endParaRPr lang="ru-RU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Пальцы щиплет он спросонок.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Правая рука</a:t>
            </a:r>
            <a:endParaRPr lang="ru-RU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     5</a:t>
            </a:r>
            <a:r>
              <a:rPr lang="ru-RU" dirty="0" smtClean="0">
                <a:solidFill>
                  <a:srgbClr val="00B050"/>
                </a:solidFill>
              </a:rPr>
              <a:t>	   4	  </a:t>
            </a:r>
            <a:r>
              <a:rPr lang="ru-RU" dirty="0" smtClean="0">
                <a:solidFill>
                  <a:srgbClr val="00B050"/>
                </a:solidFill>
              </a:rPr>
              <a:t>3     </a:t>
            </a:r>
            <a:r>
              <a:rPr lang="ru-RU" dirty="0" smtClean="0">
                <a:solidFill>
                  <a:srgbClr val="00B050"/>
                </a:solidFill>
              </a:rPr>
              <a:t>2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- Дай, хозяйка, корма мне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      2</a:t>
            </a:r>
            <a:r>
              <a:rPr lang="ru-RU" dirty="0" smtClean="0">
                <a:solidFill>
                  <a:srgbClr val="00B050"/>
                </a:solidFill>
              </a:rPr>
              <a:t>	 </a:t>
            </a:r>
            <a:r>
              <a:rPr lang="ru-RU" dirty="0" smtClean="0">
                <a:solidFill>
                  <a:srgbClr val="00B050"/>
                </a:solidFill>
              </a:rPr>
              <a:t>  3        4         </a:t>
            </a:r>
            <a:r>
              <a:rPr lang="ru-RU" dirty="0" smtClean="0">
                <a:solidFill>
                  <a:srgbClr val="00B050"/>
                </a:solidFill>
              </a:rPr>
              <a:t>5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Раньше, чем моей родне!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3852890" cy="55721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9900"/>
                </a:solidFill>
              </a:rPr>
              <a:t>ГОРОШКИ.</a:t>
            </a:r>
            <a:endParaRPr lang="ru-RU" dirty="0" smtClean="0">
              <a:solidFill>
                <a:srgbClr val="00990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9900"/>
                </a:solidFill>
              </a:rPr>
              <a:t>      Насыпаем </a:t>
            </a:r>
            <a:r>
              <a:rPr lang="ru-RU" dirty="0" smtClean="0">
                <a:solidFill>
                  <a:srgbClr val="009900"/>
                </a:solidFill>
              </a:rPr>
              <a:t>горох на блюдце. Ребенок большим и указательным пальцем (при необходимости и средним) пальцами берёт горошины одну за одной и удерживает их в руке (как при сборе ягод), и так набирает целую горсть. После двустишия- смена рук. Каждая горошина берётся на ударный слог (всего, таким образом, их нужно 16 штук). Можно заменить горох желтыми и зелеными пульками.</a:t>
            </a: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С блюдца я беру горошки,</a:t>
            </a: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Словно птица клювом крошки.</a:t>
            </a: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И полны мои ладошки-</a:t>
            </a: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Руки держат все горошки.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472" y="642918"/>
            <a:ext cx="3924328" cy="550072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УПРАЖНЕНИЕ     С </a:t>
            </a:r>
            <a:r>
              <a:rPr lang="ru-RU" b="1" dirty="0" smtClean="0">
                <a:solidFill>
                  <a:srgbClr val="00B050"/>
                </a:solidFill>
              </a:rPr>
              <a:t>ЭСПАНДЕРОМ</a:t>
            </a:r>
            <a:r>
              <a:rPr lang="ru-RU" b="1" dirty="0" smtClean="0">
                <a:solidFill>
                  <a:srgbClr val="00B050"/>
                </a:solidFill>
              </a:rPr>
              <a:t>.     </a:t>
            </a:r>
            <a:endParaRPr lang="ru-RU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	Берём </a:t>
            </a:r>
            <a:r>
              <a:rPr lang="ru-RU" dirty="0" smtClean="0">
                <a:solidFill>
                  <a:srgbClr val="00B050"/>
                </a:solidFill>
              </a:rPr>
              <a:t>кистевой эспандер (резиновое кольцо или маленький резиновый мяч). Сжимаем на каждый ударный слог. После каждой строчки смена рук.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Я в друзьях души не чаю,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Я друзей своих встречаю.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Каждый руку мне пожмёт,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Каждый мне </a:t>
            </a:r>
            <a:r>
              <a:rPr lang="ru-RU" dirty="0" smtClean="0">
                <a:solidFill>
                  <a:srgbClr val="00B050"/>
                </a:solidFill>
              </a:rPr>
              <a:t>привет пошлет.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3852890" cy="550072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9900"/>
                </a:solidFill>
              </a:rPr>
              <a:t>УПРАЖНЕНИЕ СО </a:t>
            </a:r>
            <a:r>
              <a:rPr lang="ru-RU" b="1" dirty="0" smtClean="0">
                <a:solidFill>
                  <a:srgbClr val="009900"/>
                </a:solidFill>
              </a:rPr>
              <a:t>СТОПОРОМ.</a:t>
            </a:r>
            <a:endParaRPr lang="ru-RU" dirty="0" smtClean="0">
              <a:solidFill>
                <a:srgbClr val="00990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9900"/>
                </a:solidFill>
              </a:rPr>
              <a:t>	</a:t>
            </a:r>
            <a:r>
              <a:rPr lang="ru-RU" dirty="0" smtClean="0">
                <a:solidFill>
                  <a:srgbClr val="009900"/>
                </a:solidFill>
              </a:rPr>
              <a:t>Нажимаем пальцем (кроме большого) на стопор (фурнитура) или любую кнопку. Нажим- на каждый ударный слог стиха. После двустишия- смена рук.</a:t>
            </a: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    2</a:t>
            </a:r>
            <a:r>
              <a:rPr lang="ru-RU" dirty="0" smtClean="0">
                <a:solidFill>
                  <a:srgbClr val="009900"/>
                </a:solidFill>
              </a:rPr>
              <a:t>	  </a:t>
            </a:r>
            <a:r>
              <a:rPr lang="ru-RU" dirty="0" smtClean="0">
                <a:solidFill>
                  <a:srgbClr val="009900"/>
                </a:solidFill>
              </a:rPr>
              <a:t>3</a:t>
            </a:r>
            <a:r>
              <a:rPr lang="ru-RU" dirty="0" smtClean="0">
                <a:solidFill>
                  <a:srgbClr val="009900"/>
                </a:solidFill>
              </a:rPr>
              <a:t>	</a:t>
            </a:r>
            <a:r>
              <a:rPr lang="ru-RU" dirty="0" smtClean="0">
                <a:solidFill>
                  <a:srgbClr val="009900"/>
                </a:solidFill>
              </a:rPr>
              <a:t>  4</a:t>
            </a:r>
            <a:r>
              <a:rPr lang="ru-RU" dirty="0" smtClean="0">
                <a:solidFill>
                  <a:srgbClr val="009900"/>
                </a:solidFill>
              </a:rPr>
              <a:t>	</a:t>
            </a:r>
            <a:r>
              <a:rPr lang="ru-RU" dirty="0" smtClean="0">
                <a:solidFill>
                  <a:srgbClr val="009900"/>
                </a:solidFill>
              </a:rPr>
              <a:t>5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Шел </a:t>
            </a:r>
            <a:r>
              <a:rPr lang="ru-RU" dirty="0" smtClean="0">
                <a:solidFill>
                  <a:srgbClr val="009900"/>
                </a:solidFill>
              </a:rPr>
              <a:t>мишутка - </a:t>
            </a:r>
            <a:r>
              <a:rPr lang="ru-RU" dirty="0" smtClean="0">
                <a:solidFill>
                  <a:srgbClr val="009900"/>
                </a:solidFill>
              </a:rPr>
              <a:t>топ да </a:t>
            </a:r>
            <a:r>
              <a:rPr lang="ru-RU" dirty="0" smtClean="0">
                <a:solidFill>
                  <a:srgbClr val="009900"/>
                </a:solidFill>
              </a:rPr>
              <a:t>топ -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     5           </a:t>
            </a:r>
            <a:r>
              <a:rPr lang="ru-RU" dirty="0" smtClean="0">
                <a:solidFill>
                  <a:srgbClr val="009900"/>
                </a:solidFill>
              </a:rPr>
              <a:t>4	       3	   2</a:t>
            </a: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Вдоль звериных тайных троп,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9900"/>
                </a:solidFill>
              </a:rPr>
              <a:t>Смена рук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</a:rPr>
              <a:t>  2</a:t>
            </a:r>
            <a:r>
              <a:rPr lang="ru-RU" b="1" dirty="0" smtClean="0">
                <a:solidFill>
                  <a:srgbClr val="009900"/>
                </a:solidFill>
              </a:rPr>
              <a:t>	</a:t>
            </a:r>
            <a:r>
              <a:rPr lang="ru-RU" b="1" dirty="0" smtClean="0">
                <a:solidFill>
                  <a:srgbClr val="009900"/>
                </a:solidFill>
              </a:rPr>
              <a:t>    3</a:t>
            </a:r>
            <a:r>
              <a:rPr lang="ru-RU" b="1" dirty="0" smtClean="0">
                <a:solidFill>
                  <a:srgbClr val="009900"/>
                </a:solidFill>
              </a:rPr>
              <a:t>	        4	     </a:t>
            </a:r>
            <a:r>
              <a:rPr lang="ru-RU" b="1" dirty="0" smtClean="0">
                <a:solidFill>
                  <a:srgbClr val="009900"/>
                </a:solidFill>
              </a:rPr>
              <a:t>  5</a:t>
            </a:r>
            <a:endParaRPr lang="ru-RU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Но устал и сел на пень</a:t>
            </a: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5	4	</a:t>
            </a:r>
            <a:r>
              <a:rPr lang="ru-RU" dirty="0" smtClean="0">
                <a:solidFill>
                  <a:srgbClr val="009900"/>
                </a:solidFill>
              </a:rPr>
              <a:t>      3</a:t>
            </a:r>
            <a:r>
              <a:rPr lang="ru-RU" dirty="0" smtClean="0">
                <a:solidFill>
                  <a:srgbClr val="009900"/>
                </a:solidFill>
              </a:rPr>
              <a:t>	          2</a:t>
            </a: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И ему подняться лень.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472" y="642918"/>
            <a:ext cx="3924328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Поочередное соединение всех пальцев с большим.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      На каждый ударный слог пальцы одной руки соединяются с большим в следующем порядке: 2, 3,  4, 5, 5, 4, 3, 2. Затем смена рук.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 1-2       1-3     1-4      1-5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Ищет птичка  и    в траве,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1-5     1-4      1-3      1-2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И на ветках,  и   в листве,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Смена рук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1-2  1-3          1-4        1-5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 И  среди больших лугов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 1-5      1-4           1-3         1-2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Мух, червей, слепней, жуков.</a:t>
            </a:r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endParaRPr lang="ru-RU" sz="2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385289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err="1" smtClean="0">
                <a:solidFill>
                  <a:srgbClr val="009900"/>
                </a:solidFill>
              </a:rPr>
              <a:t>Пальцеход</a:t>
            </a:r>
            <a:r>
              <a:rPr lang="ru-RU" sz="2000" b="1" dirty="0" smtClean="0">
                <a:solidFill>
                  <a:srgbClr val="009900"/>
                </a:solidFill>
              </a:rPr>
              <a:t>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9900"/>
                </a:solidFill>
              </a:rPr>
              <a:t>	Нашиваем на плотный материал (на </a:t>
            </a:r>
            <a:r>
              <a:rPr lang="ru-RU" sz="2000" dirty="0" err="1" smtClean="0">
                <a:solidFill>
                  <a:srgbClr val="009900"/>
                </a:solidFill>
              </a:rPr>
              <a:t>ковролин</a:t>
            </a:r>
            <a:r>
              <a:rPr lang="ru-RU" sz="2000" dirty="0" smtClean="0">
                <a:solidFill>
                  <a:srgbClr val="009900"/>
                </a:solidFill>
              </a:rPr>
              <a:t>, драп) 16 пуговиц – по 8 в два ряда. Ребенок ходит по ним указательными и средними пальцами обеих рук, наступая на пуговицы на каждый ударный слог стиха.</a:t>
            </a:r>
          </a:p>
          <a:p>
            <a:pPr algn="just">
              <a:buNone/>
            </a:pPr>
            <a:endParaRPr lang="ru-RU" sz="2000" dirty="0" smtClean="0">
              <a:solidFill>
                <a:srgbClr val="009900"/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9900"/>
                </a:solidFill>
              </a:rPr>
              <a:t>Ходит цапля по болоту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9900"/>
                </a:solidFill>
              </a:rPr>
              <a:t>На прогулку, на работу –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9900"/>
                </a:solidFill>
              </a:rPr>
              <a:t>Очень нужно цапле там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9900"/>
                </a:solidFill>
              </a:rPr>
              <a:t>Взять еду своим птенцам!</a:t>
            </a:r>
            <a:endParaRPr lang="ru-RU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488</Words>
  <PresentationFormat>Экран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31</cp:revision>
  <dcterms:modified xsi:type="dcterms:W3CDTF">2014-03-12T16:27:30Z</dcterms:modified>
</cp:coreProperties>
</file>