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3" r:id="rId3"/>
    <p:sldId id="282" r:id="rId4"/>
    <p:sldId id="257" r:id="rId5"/>
    <p:sldId id="268" r:id="rId6"/>
    <p:sldId id="269" r:id="rId7"/>
    <p:sldId id="275" r:id="rId8"/>
    <p:sldId id="276" r:id="rId9"/>
    <p:sldId id="259" r:id="rId10"/>
    <p:sldId id="270" r:id="rId11"/>
    <p:sldId id="271" r:id="rId12"/>
    <p:sldId id="272" r:id="rId13"/>
    <p:sldId id="277" r:id="rId14"/>
    <p:sldId id="261" r:id="rId15"/>
    <p:sldId id="287" r:id="rId16"/>
    <p:sldId id="288" r:id="rId17"/>
    <p:sldId id="289" r:id="rId18"/>
    <p:sldId id="284" r:id="rId19"/>
    <p:sldId id="262" r:id="rId20"/>
    <p:sldId id="278" r:id="rId21"/>
    <p:sldId id="263" r:id="rId22"/>
    <p:sldId id="27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264" r:id="rId37"/>
    <p:sldId id="280" r:id="rId38"/>
    <p:sldId id="265" r:id="rId39"/>
    <p:sldId id="281" r:id="rId40"/>
    <p:sldId id="283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Организация развивающей предметно-пространственной среды в инклюзивной группе.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71736" y="4643446"/>
            <a:ext cx="6572264" cy="17859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+mj-lt"/>
              </a:rPr>
              <a:t>МАДОУ ЦРР «Детский сад № 11 г. Добрянка».</a:t>
            </a:r>
          </a:p>
          <a:p>
            <a:r>
              <a:rPr lang="ru-RU" dirty="0" smtClean="0">
                <a:solidFill>
                  <a:schemeClr val="bg1"/>
                </a:solidFill>
                <a:latin typeface="+mj-lt"/>
              </a:rPr>
              <a:t>Николаенко Н.К.</a:t>
            </a:r>
          </a:p>
          <a:p>
            <a:r>
              <a:rPr lang="ru-RU" dirty="0" smtClean="0">
                <a:solidFill>
                  <a:schemeClr val="bg1"/>
                </a:solidFill>
                <a:latin typeface="+mj-lt"/>
              </a:rPr>
              <a:t>	</a:t>
            </a:r>
            <a:endParaRPr lang="ru-RU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43841"/>
            <a:ext cx="850112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atin typeface="+mj-lt"/>
              </a:rPr>
              <a:t>Принцип психологической комфортности</a:t>
            </a:r>
            <a:r>
              <a:rPr lang="ru-RU" sz="2800" dirty="0" smtClean="0">
                <a:latin typeface="+mj-lt"/>
              </a:rPr>
              <a:t> </a:t>
            </a:r>
          </a:p>
          <a:p>
            <a:r>
              <a:rPr lang="ru-RU" sz="2800" b="1" dirty="0" smtClean="0">
                <a:latin typeface="+mj-lt"/>
              </a:rPr>
              <a:t>Создание благоприятного микроклимата общения, стимулирующего активность дошкольника с ОВЗ; обеспечение воспитаннику положительного «эмоционального самочувствия».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atin typeface="+mj-lt"/>
              </a:rPr>
              <a:t>Принцип взаимодействия</a:t>
            </a:r>
          </a:p>
          <a:p>
            <a:r>
              <a:rPr lang="ru-RU" sz="2800" b="1" dirty="0" smtClean="0">
                <a:latin typeface="+mj-lt"/>
              </a:rPr>
              <a:t>Установление глубоких личностных отношений между участниками педагогического процесса (педагоги, дети, родители);  воспитатель как равноправный партнер и сотрудник в процессе взаимодействия.</a:t>
            </a:r>
            <a:endParaRPr lang="ru-RU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859340"/>
            <a:ext cx="84296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atin typeface="+mj-lt"/>
              </a:rPr>
              <a:t>Принцип доверительного сотрудничества</a:t>
            </a:r>
            <a:endParaRPr lang="ru-RU" sz="2800" dirty="0" smtClean="0">
              <a:latin typeface="+mj-lt"/>
            </a:endParaRPr>
          </a:p>
          <a:p>
            <a:r>
              <a:rPr lang="ru-RU" sz="2800" b="1" dirty="0" smtClean="0">
                <a:latin typeface="+mj-lt"/>
              </a:rPr>
              <a:t>Отсутствие давления на ребенка, доминантности во взаимодействии с ребенком: открытость, искренность в сотрудничестве;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atin typeface="+mj-lt"/>
              </a:rPr>
              <a:t>Принцип обучения деятельности </a:t>
            </a:r>
          </a:p>
          <a:p>
            <a:r>
              <a:rPr lang="ru-RU" sz="2800" b="1" dirty="0" smtClean="0">
                <a:latin typeface="+mj-lt"/>
              </a:rPr>
              <a:t>Обучение умению ставить цели и реализовывать их в дальнейшем формирование готовности к самостоятельному познанию у детей</a:t>
            </a:r>
            <a:endParaRPr lang="ru-RU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274838"/>
            <a:ext cx="864399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atin typeface="+mj-lt"/>
              </a:rPr>
              <a:t>Принцип здоровьесберегающий </a:t>
            </a:r>
            <a:endParaRPr lang="ru-RU" sz="2800" dirty="0" smtClean="0">
              <a:latin typeface="+mj-lt"/>
            </a:endParaRPr>
          </a:p>
          <a:p>
            <a:r>
              <a:rPr lang="ru-RU" sz="2800" b="1" dirty="0" smtClean="0">
                <a:latin typeface="+mj-lt"/>
              </a:rPr>
              <a:t>Забота о душевном состоянии ребенка, его психологическом и физическом благополучии; обеспечение психологического комфорта; устранение стрессогенных факторов, факторов, влияющих негативно на соматическое и психическое здоровье ребенка.</a:t>
            </a:r>
            <a:endParaRPr lang="ru-RU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5011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+mj-lt"/>
              </a:rPr>
              <a:t>Особенности предметно-развивающей среды инклюзивной группы.</a:t>
            </a:r>
            <a:endParaRPr lang="ru-RU" sz="2800" dirty="0">
              <a:latin typeface="+mj-lt"/>
            </a:endParaRPr>
          </a:p>
        </p:txBody>
      </p:sp>
      <p:pic>
        <p:nvPicPr>
          <p:cNvPr id="6" name="Рисунок 5" descr="IMG_65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285860"/>
            <a:ext cx="8429684" cy="535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857388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/>
              <a:t>Предметно-развивающая среда для детей с нарушениями речи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3300" b="1" dirty="0" smtClean="0">
                <a:latin typeface="+mj-lt"/>
              </a:rPr>
              <a:t>Помимо речевой среды в целом в образовательном учреждении и в группе должна быть создана предметно-развивающая среда для развития речи такого ребенка. </a:t>
            </a:r>
          </a:p>
          <a:p>
            <a:r>
              <a:rPr lang="ru-RU" sz="3300" b="1" dirty="0" smtClean="0">
                <a:latin typeface="+mj-lt"/>
              </a:rPr>
              <a:t> Это речевой уголок с подборкой иллюстраций с предметными и сюжетными картинками:</a:t>
            </a:r>
          </a:p>
          <a:p>
            <a:pPr lvl="0"/>
            <a:r>
              <a:rPr lang="ru-RU" sz="3300" b="1" dirty="0" smtClean="0">
                <a:latin typeface="+mj-lt"/>
              </a:rPr>
              <a:t>Игрушки для обыгрывания стихов, потешек</a:t>
            </a:r>
          </a:p>
          <a:p>
            <a:pPr lvl="0"/>
            <a:r>
              <a:rPr lang="ru-RU" sz="3300" b="1" dirty="0" smtClean="0">
                <a:latin typeface="+mj-lt"/>
              </a:rPr>
              <a:t>Карточки с изображением правильной артикуляции звуков</a:t>
            </a:r>
          </a:p>
          <a:p>
            <a:pPr lvl="0"/>
            <a:r>
              <a:rPr lang="ru-RU" sz="3300" b="1" dirty="0" smtClean="0">
                <a:latin typeface="+mj-lt"/>
              </a:rPr>
              <a:t>Схемы разбора слова, предложения</a:t>
            </a:r>
          </a:p>
          <a:p>
            <a:r>
              <a:rPr lang="ru-RU" sz="3300" b="1" dirty="0" smtClean="0">
                <a:latin typeface="+mj-lt"/>
              </a:rPr>
              <a:t>Иллюстративные материалы для закрепления и автоматизации звуков.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215_131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785926"/>
            <a:ext cx="7858180" cy="4786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472" y="1071546"/>
            <a:ext cx="7858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Центр Речевого развития: игры-лото, наборы предметных картинок.</a:t>
            </a:r>
            <a:endParaRPr lang="ru-RU" sz="2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215_1314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2143116"/>
            <a:ext cx="7429552" cy="42148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34" y="1157386"/>
            <a:ext cx="71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	Книги музыкальные, в твёрдой картонной обложке.</a:t>
            </a:r>
            <a:endParaRPr lang="ru-RU" sz="2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215_1315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roekt-teatralnaja-vesna-v-podgotov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443037"/>
            <a:ext cx="2643206" cy="2557467"/>
          </a:xfrm>
          <a:prstGeom prst="rect">
            <a:avLst/>
          </a:prstGeom>
        </p:spPr>
      </p:pic>
      <p:pic>
        <p:nvPicPr>
          <p:cNvPr id="3" name="Рисунок 2" descr="2815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5976" y="1500174"/>
            <a:ext cx="3432048" cy="2357454"/>
          </a:xfrm>
          <a:prstGeom prst="rect">
            <a:avLst/>
          </a:prstGeom>
        </p:spPr>
      </p:pic>
      <p:pic>
        <p:nvPicPr>
          <p:cNvPr id="4" name="Рисунок 3" descr="9482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1714488"/>
            <a:ext cx="2571768" cy="1857388"/>
          </a:xfrm>
          <a:prstGeom prst="rect">
            <a:avLst/>
          </a:prstGeom>
        </p:spPr>
      </p:pic>
      <p:pic>
        <p:nvPicPr>
          <p:cNvPr id="5" name="Рисунок 4" descr="302c43e2-73a5-11e4-80c5-001e67a327f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4" y="3786190"/>
            <a:ext cx="3071834" cy="2571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928670"/>
            <a:ext cx="8358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	Дидактические игры по речевому развитию.</a:t>
            </a:r>
            <a:endParaRPr lang="ru-RU" sz="2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143116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РППС для детей с нарушениями зрения.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357298"/>
            <a:ext cx="8643998" cy="496730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+mj-lt"/>
              </a:rPr>
              <a:t> Для эффективного развития ребенка с нарушением зрения необходима среда насыщенная различными сенсорными раздражителями и условия для двигательной активности: сенсорные уголки, заводные, звучащие, сделанные из разного материала игрушки, дощечки с разными тактильными поверхностями.</a:t>
            </a:r>
          </a:p>
          <a:p>
            <a:r>
              <a:rPr lang="ru-RU" sz="2400" b="1" dirty="0" smtClean="0">
                <a:latin typeface="+mj-lt"/>
              </a:rPr>
              <a:t> Специальная наглядность: демонстрационный материал по размеру должен быть не менее 20см, материал раздаточный от 3 до 5см.</a:t>
            </a:r>
          </a:p>
          <a:p>
            <a:r>
              <a:rPr lang="ru-RU" sz="2400" b="1" dirty="0" smtClean="0">
                <a:latin typeface="+mj-lt"/>
              </a:rPr>
              <a:t> Преобладание пособий красного, оранжевого, зеленого цветов (младшая, средняя группа), постепенное ознакомление с другими цветами в старших группах.</a:t>
            </a:r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H5xwLygsw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1000108"/>
            <a:ext cx="84296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/>
              <a:t>Особое внимание обратить на логическую последовательность заданий; это могут быть дидактические игры по изучаемым темам, кроссворды, ребусы, логические цепочки;</a:t>
            </a:r>
          </a:p>
          <a:p>
            <a:pPr lvl="0"/>
            <a:r>
              <a:rPr lang="ru-RU" sz="2400" b="1" dirty="0" smtClean="0"/>
              <a:t>Материал для заданий должен быть правильно подобран по размеру (помидор не должен быть больше капусты, машина больше дома);</a:t>
            </a:r>
          </a:p>
          <a:p>
            <a:pPr lvl="0"/>
            <a:r>
              <a:rPr lang="ru-RU" sz="2400" b="1" dirty="0" smtClean="0"/>
              <a:t>Предметные и сюжетные картинки необходимо окантовывать;</a:t>
            </a:r>
          </a:p>
          <a:p>
            <a:pPr lvl="0"/>
            <a:r>
              <a:rPr lang="ru-RU" sz="2400" b="1" dirty="0" smtClean="0"/>
              <a:t>Наличие подставок, что позволяет рассматривать объект в вертикальном положении;</a:t>
            </a:r>
          </a:p>
          <a:p>
            <a:pPr lvl="0"/>
            <a:r>
              <a:rPr lang="ru-RU" sz="2400" b="1" dirty="0" smtClean="0"/>
              <a:t>Посадка ребёнка на занятии осуществляется с учетом рекомендации врача-офтальмолога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10466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РППС для детей с ЗПР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ЗПР   является недоразвитие познавательной деятельности и, прежде всего, высших абстрактных форм мышления. </a:t>
            </a:r>
          </a:p>
          <a:p>
            <a:r>
              <a:rPr lang="ru-RU" b="1" dirty="0" smtClean="0"/>
              <a:t> Для этого развивающая предметно-пространственная среда содержит атрибуты, которые смогут обеспечить приобретение предметно-практического и чувственного опыта и перенос его в игровые и практические ситуации; формирование познавательного ориентирования в окружающем пространстве. Сюда относятся: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028343"/>
            <a:ext cx="86439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latin typeface="+mj-lt"/>
              </a:rPr>
              <a:t>Различные варианты материалов по одной теме (живые объекты, объемные предметы, плоскостные предметы, иллюстрации);</a:t>
            </a:r>
          </a:p>
          <a:p>
            <a:pPr lvl="0"/>
            <a:r>
              <a:rPr lang="ru-RU" sz="2400" b="1" dirty="0" smtClean="0">
                <a:latin typeface="+mj-lt"/>
              </a:rPr>
              <a:t>Схемы и алгоритмы действий;</a:t>
            </a:r>
          </a:p>
          <a:p>
            <a:pPr lvl="0"/>
            <a:r>
              <a:rPr lang="ru-RU" sz="2400" b="1" dirty="0" smtClean="0">
                <a:latin typeface="+mj-lt"/>
              </a:rPr>
              <a:t>Модели последовательности рассказывания, описания;</a:t>
            </a:r>
          </a:p>
          <a:p>
            <a:pPr lvl="0"/>
            <a:r>
              <a:rPr lang="ru-RU" sz="2400" b="1" dirty="0" smtClean="0">
                <a:latin typeface="+mj-lt"/>
              </a:rPr>
              <a:t>Модели сказок;</a:t>
            </a:r>
          </a:p>
          <a:p>
            <a:pPr lvl="0"/>
            <a:r>
              <a:rPr lang="ru-RU" sz="2400" b="1" dirty="0" smtClean="0">
                <a:latin typeface="+mj-lt"/>
              </a:rPr>
              <a:t>Предметы для развития сенсорной сферы;</a:t>
            </a:r>
          </a:p>
          <a:p>
            <a:pPr lvl="0"/>
            <a:r>
              <a:rPr lang="ru-RU" sz="2400" b="1" dirty="0" smtClean="0">
                <a:latin typeface="+mj-lt"/>
              </a:rPr>
              <a:t>Если в старшей группе есть дети с ЗПР, то в доступе для них должны быть игрушки предыдущей возрастной группы, в т. ч. такие, которые отражают реальные предметы окружающего мира, соответствуют жизненным ситуациям (купание, одевание, чаепитие, прогулка и др.)</a:t>
            </a:r>
            <a:endParaRPr lang="ru-RU" sz="2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215_131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736"/>
            <a:ext cx="8715436" cy="52149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5852" y="642918"/>
            <a:ext cx="6429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  <a:cs typeface="Times New Roman" pitchFamily="18" charset="0"/>
              </a:rPr>
              <a:t>Центр Сюжетно-ролевой игры (алгоритм: « Чаепитие»)</a:t>
            </a:r>
            <a:endParaRPr lang="ru-RU" sz="2000" b="1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215_131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5860"/>
            <a:ext cx="9144000" cy="5572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034" y="714356"/>
            <a:ext cx="8215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Центр Сюжетно-ролевой игры (Алгоритм: «Готовим салат»)</a:t>
            </a:r>
            <a:endParaRPr lang="ru-RU" sz="2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215_1312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5" y="1643050"/>
            <a:ext cx="7072362" cy="4786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472" y="857232"/>
            <a:ext cx="792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Центр уединения (уголок настроения) </a:t>
            </a:r>
            <a:endParaRPr lang="ru-RU" sz="2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215_1312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215_1319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00174"/>
            <a:ext cx="9144000" cy="53578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857232"/>
            <a:ext cx="8715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	</a:t>
            </a:r>
            <a:r>
              <a:rPr lang="ru-RU" sz="2000" b="1" dirty="0" smtClean="0">
                <a:latin typeface="+mj-lt"/>
              </a:rPr>
              <a:t>Центр Познавательного развития.</a:t>
            </a:r>
            <a:endParaRPr lang="ru-RU" sz="2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80215_1313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500174"/>
            <a:ext cx="7786742" cy="50006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910" y="1071546"/>
            <a:ext cx="800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		«Авторский уголок»</a:t>
            </a:r>
            <a:endParaRPr lang="ru-RU" sz="2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80215_1317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28736"/>
            <a:ext cx="9144000" cy="52149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357166"/>
            <a:ext cx="86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  <a:cs typeface="Times New Roman" pitchFamily="18" charset="0"/>
              </a:rPr>
              <a:t>Лексическая тема: «Домашние животные» объёмные, плоскостные, игрушки,  иллюстрации.</a:t>
            </a:r>
            <a:endParaRPr lang="ru-RU" sz="2000" b="1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llo_html_m7e5dbee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215_132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2071678"/>
            <a:ext cx="7858180" cy="4500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714356"/>
            <a:ext cx="8572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Центр конструирования; Уголок  для мальчиков.</a:t>
            </a:r>
          </a:p>
          <a:p>
            <a:r>
              <a:rPr lang="ru-RU" sz="2000" b="1" dirty="0" smtClean="0">
                <a:latin typeface="+mj-lt"/>
              </a:rPr>
              <a:t>В этом центре находятся как маленькие машинки, так и большие.</a:t>
            </a:r>
          </a:p>
          <a:p>
            <a:endParaRPr lang="ru-RU" sz="2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215_1326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928802"/>
            <a:ext cx="7286676" cy="47149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34" y="571480"/>
            <a:ext cx="7500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		Конструктор с алгоритмами</a:t>
            </a:r>
            <a:endParaRPr lang="ru-RU" sz="2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80215_1327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3" y="1714488"/>
            <a:ext cx="8215370" cy="46434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34" y="714356"/>
            <a:ext cx="792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Центр экспериментирования: «Сухой бассейн»</a:t>
            </a:r>
            <a:endParaRPr lang="ru-RU" sz="2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qgnfGOoNy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5" y="2357430"/>
            <a:ext cx="7143801" cy="40005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910" y="1714488"/>
            <a:ext cx="7786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		Центр Физического развития</a:t>
            </a:r>
            <a:endParaRPr lang="ru-RU" sz="2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YsnA26LwK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215_1318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714488"/>
            <a:ext cx="8143932" cy="4714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1000108"/>
            <a:ext cx="8215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Центр Художественно-эстетического развития (алгоритмы по рисованию, лепке, аппликации)</a:t>
            </a:r>
            <a:endParaRPr lang="ru-RU" sz="2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96218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/>
              <a:t>Критерии оценки эффективности и качества РППС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3100" b="1" dirty="0" smtClean="0">
                <a:latin typeface="+mj-lt"/>
              </a:rPr>
              <a:t>1. Соответствие среды возрасту и клинико- психологическим особенностям детей с ОВЗ</a:t>
            </a:r>
          </a:p>
          <a:p>
            <a:r>
              <a:rPr lang="ru-RU" sz="3100" b="1" dirty="0" smtClean="0">
                <a:latin typeface="+mj-lt"/>
              </a:rPr>
              <a:t>2. Отражение в среде особенностей реализуемой образовательной программы</a:t>
            </a:r>
          </a:p>
          <a:p>
            <a:r>
              <a:rPr lang="ru-RU" sz="3100" b="1" dirty="0" smtClean="0">
                <a:latin typeface="+mj-lt"/>
              </a:rPr>
              <a:t>3. Отражение тематики и содержания ООД и коррекционной работы</a:t>
            </a:r>
          </a:p>
          <a:p>
            <a:r>
              <a:rPr lang="ru-RU" sz="3100" b="1" dirty="0" smtClean="0">
                <a:latin typeface="+mj-lt"/>
              </a:rPr>
              <a:t>4. Наличие уголков уединения (или приспособленных мест для этого)</a:t>
            </a:r>
          </a:p>
          <a:p>
            <a:r>
              <a:rPr lang="ru-RU" sz="3100" b="1" dirty="0" smtClean="0">
                <a:latin typeface="+mj-lt"/>
              </a:rPr>
              <a:t>5. Наличие уголков, отражающих инновационные проекты (по гражданскому, экологическому образованию, </a:t>
            </a:r>
            <a:r>
              <a:rPr lang="ru-RU" sz="3100" b="1" dirty="0" err="1" smtClean="0">
                <a:latin typeface="+mj-lt"/>
              </a:rPr>
              <a:t>здоровьесбережению</a:t>
            </a:r>
            <a:r>
              <a:rPr lang="ru-RU" sz="3100" b="1" dirty="0" smtClean="0">
                <a:latin typeface="+mj-lt"/>
              </a:rPr>
              <a:t>)</a:t>
            </a:r>
          </a:p>
          <a:p>
            <a:r>
              <a:rPr lang="ru-RU" sz="3100" b="1" dirty="0" smtClean="0">
                <a:latin typeface="+mj-lt"/>
              </a:rPr>
              <a:t>6. Наличие в группе современных сюжетно-ролевых игр</a:t>
            </a:r>
          </a:p>
          <a:p>
            <a:r>
              <a:rPr lang="ru-RU" sz="3100" b="1" dirty="0" smtClean="0">
                <a:latin typeface="+mj-lt"/>
              </a:rPr>
              <a:t>7. Учёт гендерных различий детей в построении среды.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889844"/>
            <a:ext cx="86439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+mj-lt"/>
              </a:rPr>
              <a:t>8. Наличие в среде развивающих пособий. Соответствие развивающих пособий возрасту детей и особенностям отклонений в развитии детей.</a:t>
            </a:r>
          </a:p>
          <a:p>
            <a:r>
              <a:rPr lang="ru-RU" sz="2400" b="1" dirty="0" smtClean="0">
                <a:latin typeface="+mj-lt"/>
              </a:rPr>
              <a:t>9. Наличие в группе индивидуального авторского пространства ребенка с ОВЗ (уголки с личными игрушками, альбомами детей, творческими работами ребенка, подборка грамот с конкурсов и соревнований, организация персональных выставок ребенка с ОВЗ).</a:t>
            </a:r>
          </a:p>
          <a:p>
            <a:r>
              <a:rPr lang="ru-RU" sz="2400" b="1" dirty="0" smtClean="0">
                <a:latin typeface="+mj-lt"/>
              </a:rPr>
              <a:t>10. Привлечение детей к оформлению группового помещения.</a:t>
            </a:r>
          </a:p>
          <a:p>
            <a:r>
              <a:rPr lang="ru-RU" sz="2400" b="1" dirty="0" smtClean="0">
                <a:latin typeface="+mj-lt"/>
              </a:rPr>
              <a:t>11. Эстетическое состояние всех предметов и пособий в среде.</a:t>
            </a:r>
          </a:p>
          <a:p>
            <a:r>
              <a:rPr lang="ru-RU" sz="2400" b="1" dirty="0" smtClean="0">
                <a:latin typeface="+mj-lt"/>
              </a:rPr>
              <a:t>12. Целесообразное соседство уголков.</a:t>
            </a:r>
          </a:p>
          <a:p>
            <a:r>
              <a:rPr lang="ru-RU" sz="2400" b="1" dirty="0" smtClean="0">
                <a:latin typeface="+mj-lt"/>
              </a:rPr>
              <a:t>13. Учёт безопасности жизнедеятельности детей с ОВЗ. </a:t>
            </a:r>
            <a:endParaRPr lang="ru-RU" sz="2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714512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/>
              <a:t>Совместная деятельность родителей и педагогов при создании РППС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ru-RU" b="1" dirty="0" smtClean="0">
                <a:latin typeface="+mj-lt"/>
              </a:rPr>
              <a:t>Гарантировать охрану и укрепление физического и психического здоровья детей</a:t>
            </a:r>
          </a:p>
          <a:p>
            <a:pPr lvl="0"/>
            <a:r>
              <a:rPr lang="ru-RU" b="1" dirty="0" smtClean="0">
                <a:latin typeface="+mj-lt"/>
              </a:rPr>
              <a:t>Обеспечивать эмоциональное благополучие детей</a:t>
            </a:r>
          </a:p>
          <a:p>
            <a:pPr lvl="0"/>
            <a:r>
              <a:rPr lang="ru-RU" b="1" dirty="0" smtClean="0">
                <a:latin typeface="+mj-lt"/>
              </a:rPr>
              <a:t>Способствовать профессиональному развитию педагогов </a:t>
            </a:r>
          </a:p>
          <a:p>
            <a:pPr lvl="0"/>
            <a:r>
              <a:rPr lang="ru-RU" b="1" dirty="0" smtClean="0">
                <a:latin typeface="+mj-lt"/>
              </a:rPr>
              <a:t>Создавать условия для развивающего вариативного дошкольного образования</a:t>
            </a:r>
          </a:p>
          <a:p>
            <a:pPr lvl="0"/>
            <a:r>
              <a:rPr lang="ru-RU" b="1" dirty="0" smtClean="0">
                <a:latin typeface="+mj-lt"/>
              </a:rPr>
              <a:t>Обеспечивать открытость дошкольного образования</a:t>
            </a:r>
          </a:p>
          <a:p>
            <a:pPr lvl="0"/>
            <a:r>
              <a:rPr lang="ru-RU" b="1" dirty="0" smtClean="0">
                <a:latin typeface="+mj-lt"/>
              </a:rPr>
              <a:t>Создавать условия для участия родителей в ОД</a:t>
            </a:r>
          </a:p>
          <a:p>
            <a:pPr lvl="0"/>
            <a:r>
              <a:rPr lang="ru-RU" b="1" dirty="0" smtClean="0">
                <a:latin typeface="+mj-lt"/>
              </a:rPr>
              <a:t>Комфортность условий, в которых осуществляется образовательная деятельность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857232"/>
            <a:ext cx="850112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latin typeface="+mj-lt"/>
              </a:rPr>
              <a:t> </a:t>
            </a:r>
            <a:r>
              <a:rPr lang="ru-RU" sz="2400" b="1" dirty="0" smtClean="0">
                <a:latin typeface="+mj-lt"/>
              </a:rPr>
              <a:t>Таким образом, среда не только создает благоприятные условия для жизнедеятельности ребенка, она служит так же непосредственным организатором деятельности детей и влияет на воспитательный процесс.</a:t>
            </a:r>
          </a:p>
          <a:p>
            <a:pPr lvl="0"/>
            <a:r>
              <a:rPr lang="ru-RU" sz="2400" b="1" dirty="0" smtClean="0">
                <a:latin typeface="+mj-lt"/>
              </a:rPr>
              <a:t>    Создание развивающей предметно-пространственной среды, учитывающей особенности и характер нарушений здоровья детей с ОВЗ, способствует их включению в социальную жизнь, позволяет им быть успешными, ощущать собственную безопасность и сопричастность к общей жизни. У ребенка с ОВЗ появляется возможность естественного перехода к более сложным отношениям с социумом. Кроме того, для остальных детей это возможность учиться понимать и ценить многообразие общества, лучше относиться друг к другу, осознать, что такое социальная справедливость.</a:t>
            </a:r>
            <a:endParaRPr lang="ru-RU" sz="2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Актуальность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800" b="1" dirty="0" smtClean="0">
                <a:latin typeface="+mj-lt"/>
              </a:rPr>
              <a:t>С каждым годом увеличивается число детей с ограниченными физическими и психическими возможностями, поэтому вопрос об инклюзивном образовании является актуальным. И если для родителей нормально развивающегося ребенка детский сад - это место, где он может пообщаться, поиграть с другими детьми, интересно провести время, узнать что-то новое, то для семей, воспитывающих детей с ОВЗ, детский сад может быть местом, где их ребенок может полноценно развиваться и адаптироваться, приспосабливаться к жизни.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166842"/>
            <a:ext cx="85725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+mj-lt"/>
              </a:rPr>
              <a:t>Реализация полноценного развития, образования и социальной адаптации ребенка с ОВЗ становится в полной мере возможной лишь в той ситуации, когда обеспечены все необходимые условия. В этом случае инклюзивная образовательная среда будет соответствовать имеющимся у ребенка с ОВЗ возможностям и ресурсам для полноценного «продвижения» по образовательной программе в соответствующей его возможностям динамике. При этом точно так же будут удовлетворяться образовательные потребности других детей, включенных в инклюзивный процесс</a:t>
            </a:r>
            <a:endParaRPr lang="ru-RU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843"/>
            <a:ext cx="878684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+mj-lt"/>
              </a:rPr>
              <a:t>Для реализации коррекционной работы, с учетом ФГОС ДО, необходимо сконструировать многоуровневую среду, обогатить ее элементами, стимулирующими познавательную, эмоциональную и двигательную деятельность детей с ОВЗ.  </a:t>
            </a:r>
          </a:p>
          <a:p>
            <a:r>
              <a:rPr lang="ru-RU" sz="2800" b="1" dirty="0" smtClean="0">
                <a:latin typeface="+mj-lt"/>
              </a:rPr>
              <a:t>В группе создать  условия для совместной деятельности детей и взрослого и самостоятельной деятельности детей с учетом  особенностей их развития, коррекции недостатков,  индивидуальности, склонностей, интересов и уровня активности, а также, с учетом интеграции образовательных областей. </a:t>
            </a:r>
            <a:endParaRPr lang="ru-RU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720840"/>
            <a:ext cx="84296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+mj-lt"/>
              </a:rPr>
              <a:t>Предметно-пространственная среда должна обеспечивать:</a:t>
            </a:r>
            <a:endParaRPr lang="ru-RU" sz="2800" dirty="0" smtClean="0">
              <a:latin typeface="+mj-lt"/>
            </a:endParaRPr>
          </a:p>
          <a:p>
            <a:pPr lvl="0">
              <a:buFont typeface="Arial" pitchFamily="34" charset="0"/>
              <a:buChar char="•"/>
            </a:pPr>
            <a:r>
              <a:rPr lang="ru-RU" sz="2800" b="1" dirty="0" smtClean="0">
                <a:latin typeface="+mj-lt"/>
              </a:rPr>
              <a:t>Реализацию различных образовательных программ;</a:t>
            </a:r>
          </a:p>
          <a:p>
            <a:pPr lvl="0"/>
            <a:r>
              <a:rPr lang="ru-RU" sz="2800" b="1" dirty="0" smtClean="0">
                <a:latin typeface="+mj-lt"/>
              </a:rPr>
              <a:t>в случае организации инклюзивного образования - необходимые для него условия;</a:t>
            </a:r>
          </a:p>
          <a:p>
            <a:pPr lvl="0">
              <a:buFont typeface="Arial" pitchFamily="34" charset="0"/>
              <a:buChar char="•"/>
            </a:pPr>
            <a:r>
              <a:rPr lang="ru-RU" sz="2800" b="1" dirty="0" smtClean="0">
                <a:latin typeface="+mj-lt"/>
              </a:rPr>
              <a:t>учет национально-культурных, климатических условий, в которых;</a:t>
            </a:r>
          </a:p>
          <a:p>
            <a:pPr lvl="0">
              <a:buFont typeface="Arial" pitchFamily="34" charset="0"/>
              <a:buChar char="•"/>
            </a:pPr>
            <a:r>
              <a:rPr lang="ru-RU" sz="2800" b="1" dirty="0" smtClean="0">
                <a:latin typeface="+mj-lt"/>
              </a:rPr>
              <a:t>осуществляется образовательная деятельность;</a:t>
            </a:r>
          </a:p>
          <a:p>
            <a:pPr lvl="0">
              <a:buFont typeface="Arial" pitchFamily="34" charset="0"/>
              <a:buChar char="•"/>
            </a:pPr>
            <a:r>
              <a:rPr lang="ru-RU" sz="2800" b="1" dirty="0" smtClean="0">
                <a:latin typeface="+mj-lt"/>
              </a:rPr>
              <a:t>учет возрастных особенностей детей.</a:t>
            </a:r>
            <a:endParaRPr lang="ru-RU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142984"/>
            <a:ext cx="84296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+mj-lt"/>
              </a:rPr>
              <a:t>Развивающая предметно-пространственная среда должна быть:  </a:t>
            </a:r>
          </a:p>
          <a:p>
            <a:endParaRPr lang="ru-RU" sz="2800" b="1" dirty="0" smtClean="0">
              <a:latin typeface="+mj-lt"/>
            </a:endParaRPr>
          </a:p>
          <a:p>
            <a:pPr lvl="0">
              <a:buFont typeface="Arial" pitchFamily="34" charset="0"/>
              <a:buChar char="•"/>
            </a:pPr>
            <a:r>
              <a:rPr lang="ru-RU" sz="2800" b="1" dirty="0" smtClean="0">
                <a:latin typeface="+mj-lt"/>
              </a:rPr>
              <a:t>содержательно насыщенной;   </a:t>
            </a:r>
          </a:p>
          <a:p>
            <a:pPr lvl="0">
              <a:buFont typeface="Arial" pitchFamily="34" charset="0"/>
              <a:buChar char="•"/>
            </a:pPr>
            <a:r>
              <a:rPr lang="ru-RU" sz="2800" b="1" dirty="0" smtClean="0">
                <a:latin typeface="+mj-lt"/>
              </a:rPr>
              <a:t>трансформируемой; </a:t>
            </a:r>
          </a:p>
          <a:p>
            <a:pPr lvl="0">
              <a:buFont typeface="Arial" pitchFamily="34" charset="0"/>
              <a:buChar char="•"/>
            </a:pPr>
            <a:r>
              <a:rPr lang="ru-RU" sz="2800" b="1" dirty="0" smtClean="0">
                <a:latin typeface="+mj-lt"/>
              </a:rPr>
              <a:t>полифункциональной;</a:t>
            </a:r>
          </a:p>
          <a:p>
            <a:pPr lvl="0">
              <a:buFont typeface="Arial" pitchFamily="34" charset="0"/>
              <a:buChar char="•"/>
            </a:pPr>
            <a:r>
              <a:rPr lang="ru-RU" sz="2800" b="1" dirty="0" smtClean="0">
                <a:latin typeface="+mj-lt"/>
              </a:rPr>
              <a:t>вариативной;</a:t>
            </a:r>
          </a:p>
          <a:p>
            <a:pPr lvl="0">
              <a:buFont typeface="Arial" pitchFamily="34" charset="0"/>
              <a:buChar char="•"/>
            </a:pPr>
            <a:r>
              <a:rPr lang="ru-RU" sz="2800" b="1" dirty="0" smtClean="0">
                <a:latin typeface="+mj-lt"/>
              </a:rPr>
              <a:t>доступной; </a:t>
            </a:r>
          </a:p>
          <a:p>
            <a:pPr lvl="0">
              <a:buFont typeface="Arial" pitchFamily="34" charset="0"/>
              <a:buChar char="•"/>
            </a:pPr>
            <a:r>
              <a:rPr lang="ru-RU" sz="2800" b="1" dirty="0" smtClean="0">
                <a:latin typeface="+mj-lt"/>
              </a:rPr>
              <a:t>безопасной.</a:t>
            </a:r>
            <a:endParaRPr lang="ru-RU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/>
              <a:t>Принципы построения РППС для детей с ОВЗ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atin typeface="+mj-lt"/>
              </a:rPr>
              <a:t>Принцип развития </a:t>
            </a:r>
            <a:endParaRPr lang="ru-RU" sz="2800" dirty="0" smtClean="0">
              <a:latin typeface="+mj-lt"/>
            </a:endParaRPr>
          </a:p>
          <a:p>
            <a:pPr>
              <a:buNone/>
            </a:pPr>
            <a:r>
              <a:rPr lang="ru-RU" sz="2800" b="1" dirty="0" smtClean="0">
                <a:latin typeface="+mj-lt"/>
              </a:rPr>
              <a:t>Взаимосвязь всех сторон личностного развития;</a:t>
            </a:r>
          </a:p>
          <a:p>
            <a:pPr>
              <a:buNone/>
            </a:pPr>
            <a:r>
              <a:rPr lang="ru-RU" sz="2800" b="1" dirty="0" smtClean="0">
                <a:latin typeface="+mj-lt"/>
              </a:rPr>
              <a:t>целостность личностного развития; </a:t>
            </a:r>
          </a:p>
          <a:p>
            <a:pPr>
              <a:buNone/>
            </a:pPr>
            <a:r>
              <a:rPr lang="ru-RU" sz="2800" b="1" dirty="0" smtClean="0">
                <a:latin typeface="+mj-lt"/>
              </a:rPr>
              <a:t>готовность личности к дальнейшему развитию.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atin typeface="+mj-lt"/>
              </a:rPr>
              <a:t>Принцип природособразности воспитания</a:t>
            </a:r>
          </a:p>
          <a:p>
            <a:pPr>
              <a:buNone/>
            </a:pPr>
            <a:r>
              <a:rPr lang="ru-RU" sz="2800" b="1" dirty="0" smtClean="0">
                <a:latin typeface="+mj-lt"/>
              </a:rPr>
              <a:t>Соответствие педагогического влияния биологической и социальной природе ребенка с ОВЗ;понимание сложности внутренней природы </a:t>
            </a:r>
            <a:r>
              <a:rPr lang="ru-RU" sz="2800" b="1" dirty="0" smtClean="0">
                <a:latin typeface="+mj-lt"/>
              </a:rPr>
              <a:t>ребенка</a:t>
            </a:r>
            <a:r>
              <a:rPr lang="ru-RU" sz="2800" b="1" dirty="0" smtClean="0">
                <a:latin typeface="+mj-lt"/>
              </a:rPr>
              <a:t>.</a:t>
            </a:r>
            <a:endParaRPr lang="ru-RU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178</TotalTime>
  <Words>1226</Words>
  <PresentationFormat>Экран (4:3)</PresentationFormat>
  <Paragraphs>105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Поток</vt:lpstr>
      <vt:lpstr>Организация развивающей предметно-пространственной среды в инклюзивной группе.</vt:lpstr>
      <vt:lpstr>Слайд 2</vt:lpstr>
      <vt:lpstr>Слайд 3</vt:lpstr>
      <vt:lpstr>Актуальность</vt:lpstr>
      <vt:lpstr>Слайд 5</vt:lpstr>
      <vt:lpstr>Слайд 6</vt:lpstr>
      <vt:lpstr>Слайд 7</vt:lpstr>
      <vt:lpstr>Слайд 8</vt:lpstr>
      <vt:lpstr>Принципы построения РППС для детей с ОВЗ </vt:lpstr>
      <vt:lpstr>Слайд 10</vt:lpstr>
      <vt:lpstr>Слайд 11</vt:lpstr>
      <vt:lpstr>Слайд 12</vt:lpstr>
      <vt:lpstr>Слайд 13</vt:lpstr>
      <vt:lpstr>Предметно-развивающая среда для детей с нарушениями речи </vt:lpstr>
      <vt:lpstr>Слайд 15</vt:lpstr>
      <vt:lpstr>Слайд 16</vt:lpstr>
      <vt:lpstr>Слайд 17</vt:lpstr>
      <vt:lpstr>Слайд 18</vt:lpstr>
      <vt:lpstr>РППС для детей с нарушениями зрения. </vt:lpstr>
      <vt:lpstr>Слайд 20</vt:lpstr>
      <vt:lpstr>РППС для детей с ЗПР 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Критерии оценки эффективности и качества РППС </vt:lpstr>
      <vt:lpstr>Слайд 37</vt:lpstr>
      <vt:lpstr>Совместная деятельность родителей и педагогов при создании РППС 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Организация развивающей предметно-пространственной среды в инклюзивной группе.</dc:title>
  <dc:creator>Home</dc:creator>
  <cp:lastModifiedBy>Home</cp:lastModifiedBy>
  <cp:revision>24</cp:revision>
  <dcterms:created xsi:type="dcterms:W3CDTF">2018-02-04T04:28:16Z</dcterms:created>
  <dcterms:modified xsi:type="dcterms:W3CDTF">2018-02-15T16:32:52Z</dcterms:modified>
</cp:coreProperties>
</file>