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45" r:id="rId2"/>
  </p:sldMasterIdLst>
  <p:notesMasterIdLst>
    <p:notesMasterId r:id="rId31"/>
  </p:notesMasterIdLst>
  <p:sldIdLst>
    <p:sldId id="541" r:id="rId3"/>
    <p:sldId id="511" r:id="rId4"/>
    <p:sldId id="510" r:id="rId5"/>
    <p:sldId id="543" r:id="rId6"/>
    <p:sldId id="555" r:id="rId7"/>
    <p:sldId id="544" r:id="rId8"/>
    <p:sldId id="520" r:id="rId9"/>
    <p:sldId id="522" r:id="rId10"/>
    <p:sldId id="533" r:id="rId11"/>
    <p:sldId id="557" r:id="rId12"/>
    <p:sldId id="509" r:id="rId13"/>
    <p:sldId id="546" r:id="rId14"/>
    <p:sldId id="519" r:id="rId15"/>
    <p:sldId id="524" r:id="rId16"/>
    <p:sldId id="538" r:id="rId17"/>
    <p:sldId id="554" r:id="rId18"/>
    <p:sldId id="556" r:id="rId19"/>
    <p:sldId id="521" r:id="rId20"/>
    <p:sldId id="570" r:id="rId21"/>
    <p:sldId id="569" r:id="rId22"/>
    <p:sldId id="561" r:id="rId23"/>
    <p:sldId id="566" r:id="rId24"/>
    <p:sldId id="560" r:id="rId25"/>
    <p:sldId id="562" r:id="rId26"/>
    <p:sldId id="559" r:id="rId27"/>
    <p:sldId id="565" r:id="rId28"/>
    <p:sldId id="564" r:id="rId29"/>
    <p:sldId id="558" r:id="rId30"/>
  </p:sldIdLst>
  <p:sldSz cx="9144000" cy="6858000" type="screen4x3"/>
  <p:notesSz cx="6797675" cy="9926638"/>
  <p:custDataLst>
    <p:tags r:id="rId3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CE5"/>
    <a:srgbClr val="2AF420"/>
    <a:srgbClr val="FFCC99"/>
    <a:srgbClr val="F26722"/>
    <a:srgbClr val="AA72D4"/>
    <a:srgbClr val="0062A7"/>
    <a:srgbClr val="49556E"/>
    <a:srgbClr val="921A1D"/>
    <a:srgbClr val="E62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2373" autoAdjust="0"/>
  </p:normalViewPr>
  <p:slideViewPr>
    <p:cSldViewPr>
      <p:cViewPr varScale="1">
        <p:scale>
          <a:sx n="69" d="100"/>
          <a:sy n="69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C62621-6505-4555-9DE9-E317F79794F4}" type="doc">
      <dgm:prSet loTypeId="urn:microsoft.com/office/officeart/2005/8/layout/matrix3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B6D8F7-CD04-4626-8F13-9E30DF401387}">
      <dgm:prSet phldrT="[Текст]" custT="1"/>
      <dgm:spPr>
        <a:solidFill>
          <a:srgbClr val="FFCC9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«Чтобы сделать ребёнка умным и рассудительным, сделайте его крепким и здоровым…»           	Ж-Ж Руссо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93CE0E0-325D-4C45-87C0-8D539414AFE3}" type="parTrans" cxnId="{FB6454C0-7316-4E1C-AC57-7D515A20A00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FC6F257-66C8-4ADF-BA06-86ED96D696E7}" type="sibTrans" cxnId="{FB6454C0-7316-4E1C-AC57-7D515A20A00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EB5F8E0-7089-4268-B64B-DD27BCD3B683}">
      <dgm:prSet custT="1"/>
      <dgm:spPr/>
      <dgm:t>
        <a:bodyPr/>
        <a:lstStyle/>
        <a:p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CDD23E4-8E9E-4FB3-B1BD-7F01C9C8E477}" type="parTrans" cxnId="{5145FE5D-7976-4241-ADBB-82B68CC9864A}">
      <dgm:prSet/>
      <dgm:spPr/>
      <dgm:t>
        <a:bodyPr/>
        <a:lstStyle/>
        <a:p>
          <a:endParaRPr lang="ru-RU"/>
        </a:p>
      </dgm:t>
    </dgm:pt>
    <dgm:pt modelId="{626B52C7-2736-4D9F-B08E-93920B79B1C3}" type="sibTrans" cxnId="{5145FE5D-7976-4241-ADBB-82B68CC9864A}">
      <dgm:prSet/>
      <dgm:spPr/>
      <dgm:t>
        <a:bodyPr/>
        <a:lstStyle/>
        <a:p>
          <a:endParaRPr lang="ru-RU"/>
        </a:p>
      </dgm:t>
    </dgm:pt>
    <dgm:pt modelId="{C9B3C9F3-8B2B-40CE-9426-BDAF707717DE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Социальный заказ 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семьи  на пребывание детей с  особенностями развития в нашем учреждении выражается в следующем: всего детей в ДОУ  - 500 человек, Служба ранней помощи 20 </a:t>
          </a:r>
        </a:p>
      </dgm:t>
    </dgm:pt>
    <dgm:pt modelId="{52ED510C-897A-456E-A446-5B2AE2CF5B50}" type="sibTrans" cxnId="{F7482489-778C-4595-8614-E29101BCCA6A}">
      <dgm:prSet/>
      <dgm:spPr/>
      <dgm:t>
        <a:bodyPr/>
        <a:lstStyle/>
        <a:p>
          <a:endParaRPr lang="ru-RU"/>
        </a:p>
      </dgm:t>
    </dgm:pt>
    <dgm:pt modelId="{387CFDC8-5B59-4983-8759-BE1D95D7F748}" type="parTrans" cxnId="{F7482489-778C-4595-8614-E29101BCCA6A}">
      <dgm:prSet/>
      <dgm:spPr/>
      <dgm:t>
        <a:bodyPr/>
        <a:lstStyle/>
        <a:p>
          <a:endParaRPr lang="ru-RU"/>
        </a:p>
      </dgm:t>
    </dgm:pt>
    <dgm:pt modelId="{D84BAD3C-C326-443D-9E82-BD92324428BB}">
      <dgm:prSet phldrT="[Текст]" phldr="1"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BE25E75-7185-4F8E-BC8E-C5D69176ADDB}" type="sibTrans" cxnId="{8E5D4A42-D55A-4F9F-9579-909ED789C78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880B853-832E-4FF8-A707-34E511525E1A}" type="parTrans" cxnId="{8E5D4A42-D55A-4F9F-9579-909ED789C78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713AD94-E7B4-4D6C-9D27-BC2BC123D245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04379BC-3C04-4D31-951A-7651481C03E8}" type="sibTrans" cxnId="{9BFAA837-285D-4082-B40B-57743104B92A}">
      <dgm:prSet/>
      <dgm:spPr/>
      <dgm:t>
        <a:bodyPr/>
        <a:lstStyle/>
        <a:p>
          <a:endParaRPr lang="ru-RU"/>
        </a:p>
      </dgm:t>
    </dgm:pt>
    <dgm:pt modelId="{F716FA5B-831A-44F1-9370-59631B00A226}" type="parTrans" cxnId="{9BFAA837-285D-4082-B40B-57743104B92A}">
      <dgm:prSet/>
      <dgm:spPr/>
      <dgm:t>
        <a:bodyPr/>
        <a:lstStyle/>
        <a:p>
          <a:endParaRPr lang="ru-RU"/>
        </a:p>
      </dgm:t>
    </dgm:pt>
    <dgm:pt modelId="{0CB8E295-3946-434A-B8A4-F036673F1A11}">
      <dgm:prSet custT="1"/>
      <dgm:spPr/>
      <dgm:t>
        <a:bodyPr/>
        <a:lstStyle/>
        <a:p>
          <a:endParaRPr lang="ru-RU" dirty="0"/>
        </a:p>
      </dgm:t>
    </dgm:pt>
    <dgm:pt modelId="{F24C904B-26B3-4492-A1FF-C84CF6DADD42}" type="sibTrans" cxnId="{79326881-402D-41A9-8F15-115ACD8CE063}">
      <dgm:prSet/>
      <dgm:spPr/>
      <dgm:t>
        <a:bodyPr/>
        <a:lstStyle/>
        <a:p>
          <a:endParaRPr lang="ru-RU"/>
        </a:p>
      </dgm:t>
    </dgm:pt>
    <dgm:pt modelId="{F0DF9B19-1BE6-42DD-B127-337DDC75DAB1}" type="parTrans" cxnId="{79326881-402D-41A9-8F15-115ACD8CE063}">
      <dgm:prSet/>
      <dgm:spPr/>
      <dgm:t>
        <a:bodyPr/>
        <a:lstStyle/>
        <a:p>
          <a:endParaRPr lang="ru-RU"/>
        </a:p>
      </dgm:t>
    </dgm:pt>
    <dgm:pt modelId="{5C347FEF-EBEA-439D-9BD9-74835863EB66}">
      <dgm:prSet custT="1"/>
      <dgm:spPr/>
      <dgm:t>
        <a:bodyPr/>
        <a:lstStyle/>
        <a:p>
          <a:endParaRPr lang="ru-RU" dirty="0"/>
        </a:p>
      </dgm:t>
    </dgm:pt>
    <dgm:pt modelId="{F21F7601-90D5-4DD1-B93A-BC4883C7EF1C}" type="sibTrans" cxnId="{E3556F9D-77B5-4686-AE51-777D6806FE14}">
      <dgm:prSet/>
      <dgm:spPr/>
      <dgm:t>
        <a:bodyPr/>
        <a:lstStyle/>
        <a:p>
          <a:endParaRPr lang="ru-RU"/>
        </a:p>
      </dgm:t>
    </dgm:pt>
    <dgm:pt modelId="{25AC7FF5-2450-4CA3-BD9C-09C617CA5707}" type="parTrans" cxnId="{E3556F9D-77B5-4686-AE51-777D6806FE14}">
      <dgm:prSet/>
      <dgm:spPr/>
      <dgm:t>
        <a:bodyPr/>
        <a:lstStyle/>
        <a:p>
          <a:endParaRPr lang="ru-RU"/>
        </a:p>
      </dgm:t>
    </dgm:pt>
    <dgm:pt modelId="{AE99825E-6B40-4E69-92AA-DBEB1895683A}">
      <dgm:prSet phldrT="[Текст]" custT="1"/>
      <dgm:spPr/>
      <dgm:t>
        <a:bodyPr/>
        <a:lstStyle/>
        <a:p>
          <a:r>
            <a:rPr lang="ru-RU" sz="2000" b="1" i="0" u="none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Дети с ограниченными возможностями здоровья:</a:t>
          </a:r>
        </a:p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 с задержкой психического развития – 5 детей;</a:t>
          </a:r>
        </a:p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 с тяжелыми нарушениями речи – 3 ребёнка. </a:t>
          </a:r>
        </a:p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Служба </a:t>
          </a:r>
          <a:r>
            <a:rPr lang="ru-RU" sz="2000" b="0" i="0" smtClean="0">
              <a:latin typeface="Times New Roman" pitchFamily="18" charset="0"/>
              <a:cs typeface="Times New Roman" pitchFamily="18" charset="0"/>
            </a:rPr>
            <a:t>ранней помощи 10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2391E21-AECE-480D-8E84-DB021DECAD54}" type="sibTrans" cxnId="{140486A2-2FC5-4487-A456-D5BB3BEA0AC5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29DF375-264C-4B8C-BE3D-B9BDA1F4D32D}" type="parTrans" cxnId="{140486A2-2FC5-4487-A456-D5BB3BEA0AC5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112716C-5183-4CDF-883C-3B87A5D604A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i="0" u="none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Дети – инвалиды: </a:t>
          </a:r>
        </a:p>
        <a:p>
          <a:pPr>
            <a:lnSpc>
              <a:spcPct val="100000"/>
            </a:lnSpc>
          </a:pP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синдром Дауна – 1 ребёнок;</a:t>
          </a:r>
        </a:p>
        <a:p>
          <a:pPr>
            <a:lnSpc>
              <a:spcPct val="100000"/>
            </a:lnSpc>
          </a:pP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 нарушение опорно –  двигательного аппарата – 2 ребёнка.</a:t>
          </a:r>
        </a:p>
        <a:p>
          <a:pPr>
            <a:lnSpc>
              <a:spcPct val="100000"/>
            </a:lnSpc>
          </a:pPr>
          <a:endParaRPr lang="ru-RU" sz="2000" b="0" i="0" dirty="0" smtClean="0">
            <a:latin typeface="Times New Roman" pitchFamily="18" charset="0"/>
            <a:cs typeface="Times New Roman" pitchFamily="18" charset="0"/>
          </a:endParaRPr>
        </a:p>
      </dgm:t>
    </dgm:pt>
    <dgm:pt modelId="{3AFD91B3-3ECC-4654-ABB8-99483B14DC46}" type="parTrans" cxnId="{C233DFF0-55C5-4696-9E23-97424C9D1BEF}">
      <dgm:prSet/>
      <dgm:spPr/>
      <dgm:t>
        <a:bodyPr/>
        <a:lstStyle/>
        <a:p>
          <a:endParaRPr lang="ru-RU"/>
        </a:p>
      </dgm:t>
    </dgm:pt>
    <dgm:pt modelId="{98C3F5DA-8C25-4854-8E4E-C2E875495C93}" type="sibTrans" cxnId="{C233DFF0-55C5-4696-9E23-97424C9D1BEF}">
      <dgm:prSet/>
      <dgm:spPr/>
      <dgm:t>
        <a:bodyPr/>
        <a:lstStyle/>
        <a:p>
          <a:endParaRPr lang="ru-RU"/>
        </a:p>
      </dgm:t>
    </dgm:pt>
    <dgm:pt modelId="{AEFF8CFF-F14C-4F8C-8809-D06DF5585060}" type="pres">
      <dgm:prSet presAssocID="{C9C62621-6505-4555-9DE9-E317F79794F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2DDE22-D56E-4760-A8DC-1FA3B982925F}" type="pres">
      <dgm:prSet presAssocID="{C9C62621-6505-4555-9DE9-E317F79794F4}" presName="diamond" presStyleLbl="bgShp" presStyleIdx="0" presStyleCnt="1" custLinFactNeighborX="270"/>
      <dgm:spPr/>
    </dgm:pt>
    <dgm:pt modelId="{040C31EA-C33C-4033-B111-22B071A57239}" type="pres">
      <dgm:prSet presAssocID="{C9C62621-6505-4555-9DE9-E317F79794F4}" presName="quad1" presStyleLbl="node1" presStyleIdx="0" presStyleCnt="4" custScaleX="138949" custScaleY="105986" custLinFactNeighborX="-52075" custLinFactNeighborY="-203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30806-5D81-442C-A34D-F8674CADE38B}" type="pres">
      <dgm:prSet presAssocID="{C9C62621-6505-4555-9DE9-E317F79794F4}" presName="quad2" presStyleLbl="node1" presStyleIdx="1" presStyleCnt="4" custScaleX="142044" custScaleY="103504" custLinFactNeighborX="54285" custLinFactNeighborY="-186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53058-D624-4909-9B65-A175C97D442A}" type="pres">
      <dgm:prSet presAssocID="{C9C62621-6505-4555-9DE9-E317F79794F4}" presName="quad3" presStyleLbl="node1" presStyleIdx="2" presStyleCnt="4" custScaleX="142044" custScaleY="85928" custLinFactNeighborX="-49433" custLinFactNeighborY="403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4ED7B-FE28-4FD5-983C-CB61637E7BB7}" type="pres">
      <dgm:prSet presAssocID="{C9C62621-6505-4555-9DE9-E317F79794F4}" presName="quad4" presStyleLbl="node1" presStyleIdx="3" presStyleCnt="4" custScaleX="154012" custScaleY="88457" custLinFactNeighborX="66018" custLinFactNeighborY="395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0EFD97-2913-46F8-99D1-31D74B87EF6B}" type="presOf" srcId="{C9B3C9F3-8B2B-40CE-9426-BDAF707717DE}" destId="{AD430806-5D81-442C-A34D-F8674CADE38B}" srcOrd="0" destOrd="0" presId="urn:microsoft.com/office/officeart/2005/8/layout/matrix3"/>
    <dgm:cxn modelId="{774BCF52-6232-4B28-921F-8E45A47A13E8}" type="presOf" srcId="{C9C62621-6505-4555-9DE9-E317F79794F4}" destId="{AEFF8CFF-F14C-4F8C-8809-D06DF5585060}" srcOrd="0" destOrd="0" presId="urn:microsoft.com/office/officeart/2005/8/layout/matrix3"/>
    <dgm:cxn modelId="{E047761D-7F16-42D8-9307-25E3E36A2D58}" type="presOf" srcId="{B112716C-5183-4CDF-883C-3B87A5D604AB}" destId="{73D53058-D624-4909-9B65-A175C97D442A}" srcOrd="0" destOrd="0" presId="urn:microsoft.com/office/officeart/2005/8/layout/matrix3"/>
    <dgm:cxn modelId="{E3556F9D-77B5-4686-AE51-777D6806FE14}" srcId="{C9C62621-6505-4555-9DE9-E317F79794F4}" destId="{5C347FEF-EBEA-439D-9BD9-74835863EB66}" srcOrd="5" destOrd="0" parTransId="{25AC7FF5-2450-4CA3-BD9C-09C617CA5707}" sibTransId="{F21F7601-90D5-4DD1-B93A-BC4883C7EF1C}"/>
    <dgm:cxn modelId="{FB6454C0-7316-4E1C-AC57-7D515A20A00B}" srcId="{C9C62621-6505-4555-9DE9-E317F79794F4}" destId="{E2B6D8F7-CD04-4626-8F13-9E30DF401387}" srcOrd="0" destOrd="0" parTransId="{193CE0E0-325D-4C45-87C0-8D539414AFE3}" sibTransId="{3FC6F257-66C8-4ADF-BA06-86ED96D696E7}"/>
    <dgm:cxn modelId="{140486A2-2FC5-4487-A456-D5BB3BEA0AC5}" srcId="{C9C62621-6505-4555-9DE9-E317F79794F4}" destId="{AE99825E-6B40-4E69-92AA-DBEB1895683A}" srcOrd="3" destOrd="0" parTransId="{929DF375-264C-4B8C-BE3D-B9BDA1F4D32D}" sibTransId="{52391E21-AECE-480D-8E84-DB021DECAD54}"/>
    <dgm:cxn modelId="{F7482489-778C-4595-8614-E29101BCCA6A}" srcId="{C9C62621-6505-4555-9DE9-E317F79794F4}" destId="{C9B3C9F3-8B2B-40CE-9426-BDAF707717DE}" srcOrd="1" destOrd="0" parTransId="{387CFDC8-5B59-4983-8759-BE1D95D7F748}" sibTransId="{52ED510C-897A-456E-A446-5B2AE2CF5B50}"/>
    <dgm:cxn modelId="{79326881-402D-41A9-8F15-115ACD8CE063}" srcId="{C9C62621-6505-4555-9DE9-E317F79794F4}" destId="{0CB8E295-3946-434A-B8A4-F036673F1A11}" srcOrd="6" destOrd="0" parTransId="{F0DF9B19-1BE6-42DD-B127-337DDC75DAB1}" sibTransId="{F24C904B-26B3-4492-A1FF-C84CF6DADD42}"/>
    <dgm:cxn modelId="{8E5D4A42-D55A-4F9F-9579-909ED789C786}" srcId="{C9C62621-6505-4555-9DE9-E317F79794F4}" destId="{D84BAD3C-C326-443D-9E82-BD92324428BB}" srcOrd="8" destOrd="0" parTransId="{B880B853-832E-4FF8-A707-34E511525E1A}" sibTransId="{ABE25E75-7185-4F8E-BC8E-C5D69176ADDB}"/>
    <dgm:cxn modelId="{DA21E1EF-378E-4353-A794-546755DB6823}" type="presOf" srcId="{E2B6D8F7-CD04-4626-8F13-9E30DF401387}" destId="{040C31EA-C33C-4033-B111-22B071A57239}" srcOrd="0" destOrd="0" presId="urn:microsoft.com/office/officeart/2005/8/layout/matrix3"/>
    <dgm:cxn modelId="{454D1FCF-223D-4C64-B887-F77E5879A29A}" type="presOf" srcId="{AE99825E-6B40-4E69-92AA-DBEB1895683A}" destId="{82D4ED7B-FE28-4FD5-983C-CB61637E7BB7}" srcOrd="0" destOrd="0" presId="urn:microsoft.com/office/officeart/2005/8/layout/matrix3"/>
    <dgm:cxn modelId="{5145FE5D-7976-4241-ADBB-82B68CC9864A}" srcId="{C9C62621-6505-4555-9DE9-E317F79794F4}" destId="{1EB5F8E0-7089-4268-B64B-DD27BCD3B683}" srcOrd="4" destOrd="0" parTransId="{5CDD23E4-8E9E-4FB3-B1BD-7F01C9C8E477}" sibTransId="{626B52C7-2736-4D9F-B08E-93920B79B1C3}"/>
    <dgm:cxn modelId="{C233DFF0-55C5-4696-9E23-97424C9D1BEF}" srcId="{C9C62621-6505-4555-9DE9-E317F79794F4}" destId="{B112716C-5183-4CDF-883C-3B87A5D604AB}" srcOrd="2" destOrd="0" parTransId="{3AFD91B3-3ECC-4654-ABB8-99483B14DC46}" sibTransId="{98C3F5DA-8C25-4854-8E4E-C2E875495C93}"/>
    <dgm:cxn modelId="{9BFAA837-285D-4082-B40B-57743104B92A}" srcId="{C9C62621-6505-4555-9DE9-E317F79794F4}" destId="{7713AD94-E7B4-4D6C-9D27-BC2BC123D245}" srcOrd="7" destOrd="0" parTransId="{F716FA5B-831A-44F1-9370-59631B00A226}" sibTransId="{204379BC-3C04-4D31-951A-7651481C03E8}"/>
    <dgm:cxn modelId="{8D2B7659-3659-4628-99A0-9E7596E0AA24}" type="presParOf" srcId="{AEFF8CFF-F14C-4F8C-8809-D06DF5585060}" destId="{A42DDE22-D56E-4760-A8DC-1FA3B982925F}" srcOrd="0" destOrd="0" presId="urn:microsoft.com/office/officeart/2005/8/layout/matrix3"/>
    <dgm:cxn modelId="{94F0B92D-6F1F-42FB-AE8B-A8F37076FB4A}" type="presParOf" srcId="{AEFF8CFF-F14C-4F8C-8809-D06DF5585060}" destId="{040C31EA-C33C-4033-B111-22B071A57239}" srcOrd="1" destOrd="0" presId="urn:microsoft.com/office/officeart/2005/8/layout/matrix3"/>
    <dgm:cxn modelId="{0B501E52-094F-436F-B7D9-79CD3F301AEC}" type="presParOf" srcId="{AEFF8CFF-F14C-4F8C-8809-D06DF5585060}" destId="{AD430806-5D81-442C-A34D-F8674CADE38B}" srcOrd="2" destOrd="0" presId="urn:microsoft.com/office/officeart/2005/8/layout/matrix3"/>
    <dgm:cxn modelId="{F9D50DE7-CE06-4BB1-B724-3FCF51D81C6F}" type="presParOf" srcId="{AEFF8CFF-F14C-4F8C-8809-D06DF5585060}" destId="{73D53058-D624-4909-9B65-A175C97D442A}" srcOrd="3" destOrd="0" presId="urn:microsoft.com/office/officeart/2005/8/layout/matrix3"/>
    <dgm:cxn modelId="{14D98D03-CAF6-4668-9F54-03591F351803}" type="presParOf" srcId="{AEFF8CFF-F14C-4F8C-8809-D06DF5585060}" destId="{82D4ED7B-FE28-4FD5-983C-CB61637E7BB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C62621-6505-4555-9DE9-E317F79794F4}" type="doc">
      <dgm:prSet loTypeId="urn:microsoft.com/office/officeart/2005/8/layout/matrix3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13AD94-E7B4-4D6C-9D27-BC2BC123D245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04379BC-3C04-4D31-951A-7651481C03E8}" type="sibTrans" cxnId="{9BFAA837-285D-4082-B40B-57743104B92A}">
      <dgm:prSet/>
      <dgm:spPr/>
      <dgm:t>
        <a:bodyPr/>
        <a:lstStyle/>
        <a:p>
          <a:endParaRPr lang="ru-RU"/>
        </a:p>
      </dgm:t>
    </dgm:pt>
    <dgm:pt modelId="{F716FA5B-831A-44F1-9370-59631B00A226}" type="parTrans" cxnId="{9BFAA837-285D-4082-B40B-57743104B92A}">
      <dgm:prSet/>
      <dgm:spPr/>
      <dgm:t>
        <a:bodyPr/>
        <a:lstStyle/>
        <a:p>
          <a:endParaRPr lang="ru-RU"/>
        </a:p>
      </dgm:t>
    </dgm:pt>
    <dgm:pt modelId="{AE99825E-6B40-4E69-92AA-DBEB1895683A}">
      <dgm:prSet custT="1"/>
      <dgm:spPr>
        <a:solidFill>
          <a:srgbClr val="FFCC99"/>
        </a:solidFill>
      </dgm:spPr>
      <dgm:t>
        <a:bodyPr/>
        <a:lstStyle/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Для построения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здоровьеформирующего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 воспитательно-образовательного пространства в ДОУ имеются оборудованные: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2391E21-AECE-480D-8E84-DB021DECAD54}" type="sibTrans" cxnId="{140486A2-2FC5-4487-A456-D5BB3BEA0AC5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29DF375-264C-4B8C-BE3D-B9BDA1F4D32D}" type="parTrans" cxnId="{140486A2-2FC5-4487-A456-D5BB3BEA0AC5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CB8E295-3946-434A-B8A4-F036673F1A11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F24C904B-26B3-4492-A1FF-C84CF6DADD42}" type="sibTrans" cxnId="{79326881-402D-41A9-8F15-115ACD8CE063}">
      <dgm:prSet/>
      <dgm:spPr/>
      <dgm:t>
        <a:bodyPr/>
        <a:lstStyle/>
        <a:p>
          <a:endParaRPr lang="ru-RU"/>
        </a:p>
      </dgm:t>
    </dgm:pt>
    <dgm:pt modelId="{F0DF9B19-1BE6-42DD-B127-337DDC75DAB1}" type="parTrans" cxnId="{79326881-402D-41A9-8F15-115ACD8CE063}">
      <dgm:prSet/>
      <dgm:spPr/>
      <dgm:t>
        <a:bodyPr/>
        <a:lstStyle/>
        <a:p>
          <a:endParaRPr lang="ru-RU"/>
        </a:p>
      </dgm:t>
    </dgm:pt>
    <dgm:pt modelId="{3598B9F7-505F-4156-9EEA-BACDCCC5AB6E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116635D-969B-45A1-B00B-A3919CA3D548}" type="parTrans" cxnId="{43C218BA-D782-40D3-955A-7B0AD1D7D7CC}">
      <dgm:prSet/>
      <dgm:spPr/>
    </dgm:pt>
    <dgm:pt modelId="{3AD4E730-EBDC-484D-BE13-D3FB9E277C84}" type="sibTrans" cxnId="{43C218BA-D782-40D3-955A-7B0AD1D7D7CC}">
      <dgm:prSet/>
      <dgm:spPr/>
    </dgm:pt>
    <dgm:pt modelId="{FD125FF2-6DE9-4437-9997-F2103045552C}">
      <dgm:prSet/>
      <dgm:spPr/>
      <dgm:t>
        <a:bodyPr/>
        <a:lstStyle/>
        <a:p>
          <a:endParaRPr lang="ru-RU"/>
        </a:p>
      </dgm:t>
    </dgm:pt>
    <dgm:pt modelId="{2D1FAE18-A6EA-4C24-BFDE-CC086C4E6EF0}" type="parTrans" cxnId="{0526BCA8-5E2D-410B-A8CA-F478CC034B77}">
      <dgm:prSet/>
      <dgm:spPr/>
    </dgm:pt>
    <dgm:pt modelId="{4D52A2E1-8EBF-41B0-8285-B2841EC1572D}" type="sibTrans" cxnId="{0526BCA8-5E2D-410B-A8CA-F478CC034B77}">
      <dgm:prSet/>
      <dgm:spPr/>
    </dgm:pt>
    <dgm:pt modelId="{AEFF8CFF-F14C-4F8C-8809-D06DF5585060}" type="pres">
      <dgm:prSet presAssocID="{C9C62621-6505-4555-9DE9-E317F79794F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2DDE22-D56E-4760-A8DC-1FA3B982925F}" type="pres">
      <dgm:prSet presAssocID="{C9C62621-6505-4555-9DE9-E317F79794F4}" presName="diamond" presStyleLbl="bgShp" presStyleIdx="0" presStyleCnt="1" custLinFactNeighborX="270"/>
      <dgm:spPr/>
    </dgm:pt>
    <dgm:pt modelId="{040C31EA-C33C-4033-B111-22B071A57239}" type="pres">
      <dgm:prSet presAssocID="{C9C62621-6505-4555-9DE9-E317F79794F4}" presName="quad1" presStyleLbl="node1" presStyleIdx="0" presStyleCnt="4" custScaleX="142044" custScaleY="103504" custLinFactNeighborX="-53520" custLinFactNeighborY="-216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30806-5D81-442C-A34D-F8674CADE38B}" type="pres">
      <dgm:prSet presAssocID="{C9C62621-6505-4555-9DE9-E317F79794F4}" presName="quad2" presStyleLbl="node1" presStyleIdx="1" presStyleCnt="4" custScaleX="142044" custScaleY="103504" custLinFactNeighborX="54285" custLinFactNeighborY="-186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53058-D624-4909-9B65-A175C97D442A}" type="pres">
      <dgm:prSet presAssocID="{C9C62621-6505-4555-9DE9-E317F79794F4}" presName="quad3" presStyleLbl="node1" presStyleIdx="2" presStyleCnt="4" custScaleX="141581" custScaleY="91528" custLinFactNeighborX="-43037" custLinFactNeighborY="454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4ED7B-FE28-4FD5-983C-CB61637E7BB7}" type="pres">
      <dgm:prSet presAssocID="{C9C62621-6505-4555-9DE9-E317F79794F4}" presName="quad4" presStyleLbl="node1" presStyleIdx="3" presStyleCnt="4" custScaleX="148026" custScaleY="88457" custLinFactNeighborX="66018" custLinFactNeighborY="395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E4081F-D024-4A89-B18E-72BF4BC8D7F0}" type="presOf" srcId="{AE99825E-6B40-4E69-92AA-DBEB1895683A}" destId="{040C31EA-C33C-4033-B111-22B071A57239}" srcOrd="0" destOrd="0" presId="urn:microsoft.com/office/officeart/2005/8/layout/matrix3"/>
    <dgm:cxn modelId="{79326881-402D-41A9-8F15-115ACD8CE063}" srcId="{C9C62621-6505-4555-9DE9-E317F79794F4}" destId="{0CB8E295-3946-434A-B8A4-F036673F1A11}" srcOrd="1" destOrd="0" parTransId="{F0DF9B19-1BE6-42DD-B127-337DDC75DAB1}" sibTransId="{F24C904B-26B3-4492-A1FF-C84CF6DADD42}"/>
    <dgm:cxn modelId="{92BD988B-73AE-42FD-B4C6-E0BE2068FBA7}" type="presOf" srcId="{C9C62621-6505-4555-9DE9-E317F79794F4}" destId="{AEFF8CFF-F14C-4F8C-8809-D06DF5585060}" srcOrd="0" destOrd="0" presId="urn:microsoft.com/office/officeart/2005/8/layout/matrix3"/>
    <dgm:cxn modelId="{9BFAA837-285D-4082-B40B-57743104B92A}" srcId="{C9C62621-6505-4555-9DE9-E317F79794F4}" destId="{7713AD94-E7B4-4D6C-9D27-BC2BC123D245}" srcOrd="2" destOrd="0" parTransId="{F716FA5B-831A-44F1-9370-59631B00A226}" sibTransId="{204379BC-3C04-4D31-951A-7651481C03E8}"/>
    <dgm:cxn modelId="{40A75F6A-6B18-48F6-8849-FC8CB3ECC779}" type="presOf" srcId="{0CB8E295-3946-434A-B8A4-F036673F1A11}" destId="{AD430806-5D81-442C-A34D-F8674CADE38B}" srcOrd="0" destOrd="0" presId="urn:microsoft.com/office/officeart/2005/8/layout/matrix3"/>
    <dgm:cxn modelId="{0526BCA8-5E2D-410B-A8CA-F478CC034B77}" srcId="{C9C62621-6505-4555-9DE9-E317F79794F4}" destId="{FD125FF2-6DE9-4437-9997-F2103045552C}" srcOrd="4" destOrd="0" parTransId="{2D1FAE18-A6EA-4C24-BFDE-CC086C4E6EF0}" sibTransId="{4D52A2E1-8EBF-41B0-8285-B2841EC1572D}"/>
    <dgm:cxn modelId="{A89909D9-37CC-425D-928C-CC2E98DB7E49}" type="presOf" srcId="{3598B9F7-505F-4156-9EEA-BACDCCC5AB6E}" destId="{82D4ED7B-FE28-4FD5-983C-CB61637E7BB7}" srcOrd="0" destOrd="0" presId="urn:microsoft.com/office/officeart/2005/8/layout/matrix3"/>
    <dgm:cxn modelId="{43C218BA-D782-40D3-955A-7B0AD1D7D7CC}" srcId="{C9C62621-6505-4555-9DE9-E317F79794F4}" destId="{3598B9F7-505F-4156-9EEA-BACDCCC5AB6E}" srcOrd="3" destOrd="0" parTransId="{2116635D-969B-45A1-B00B-A3919CA3D548}" sibTransId="{3AD4E730-EBDC-484D-BE13-D3FB9E277C84}"/>
    <dgm:cxn modelId="{140486A2-2FC5-4487-A456-D5BB3BEA0AC5}" srcId="{C9C62621-6505-4555-9DE9-E317F79794F4}" destId="{AE99825E-6B40-4E69-92AA-DBEB1895683A}" srcOrd="0" destOrd="0" parTransId="{929DF375-264C-4B8C-BE3D-B9BDA1F4D32D}" sibTransId="{52391E21-AECE-480D-8E84-DB021DECAD54}"/>
    <dgm:cxn modelId="{98E42A35-41C5-42F7-9939-5DC76A88F043}" type="presOf" srcId="{7713AD94-E7B4-4D6C-9D27-BC2BC123D245}" destId="{73D53058-D624-4909-9B65-A175C97D442A}" srcOrd="0" destOrd="0" presId="urn:microsoft.com/office/officeart/2005/8/layout/matrix3"/>
    <dgm:cxn modelId="{21539AD6-1F3F-47A8-8822-945F05AB1A4C}" type="presParOf" srcId="{AEFF8CFF-F14C-4F8C-8809-D06DF5585060}" destId="{A42DDE22-D56E-4760-A8DC-1FA3B982925F}" srcOrd="0" destOrd="0" presId="urn:microsoft.com/office/officeart/2005/8/layout/matrix3"/>
    <dgm:cxn modelId="{3E062F29-B539-41B8-A35F-8292DE218997}" type="presParOf" srcId="{AEFF8CFF-F14C-4F8C-8809-D06DF5585060}" destId="{040C31EA-C33C-4033-B111-22B071A57239}" srcOrd="1" destOrd="0" presId="urn:microsoft.com/office/officeart/2005/8/layout/matrix3"/>
    <dgm:cxn modelId="{81B449DA-B79C-4914-9177-98630AB2DDDD}" type="presParOf" srcId="{AEFF8CFF-F14C-4F8C-8809-D06DF5585060}" destId="{AD430806-5D81-442C-A34D-F8674CADE38B}" srcOrd="2" destOrd="0" presId="urn:microsoft.com/office/officeart/2005/8/layout/matrix3"/>
    <dgm:cxn modelId="{17BF7C65-7B73-4FAE-8FB7-29C6A8CEC9EE}" type="presParOf" srcId="{AEFF8CFF-F14C-4F8C-8809-D06DF5585060}" destId="{73D53058-D624-4909-9B65-A175C97D442A}" srcOrd="3" destOrd="0" presId="urn:microsoft.com/office/officeart/2005/8/layout/matrix3"/>
    <dgm:cxn modelId="{BBCFC6F0-02B5-4EC9-93CC-6E832F917C2B}" type="presParOf" srcId="{AEFF8CFF-F14C-4F8C-8809-D06DF5585060}" destId="{82D4ED7B-FE28-4FD5-983C-CB61637E7BB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71F614-BD33-4553-82EB-5A1C64B4DFD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763D50-0C97-4B7B-BA1C-275FAC9F7F85}">
      <dgm:prSet phldrT="[Текст]" custT="1"/>
      <dgm:spPr>
        <a:solidFill>
          <a:srgbClr val="FFC000"/>
        </a:solidFill>
      </dgm:spPr>
      <dgm:t>
        <a:bodyPr/>
        <a:lstStyle/>
        <a:p>
          <a:endParaRPr lang="ru-RU" sz="2400" b="1" dirty="0" smtClean="0">
            <a:solidFill>
              <a:schemeClr val="tx1"/>
            </a:solidFill>
          </a:endParaRPr>
        </a:p>
        <a:p>
          <a:endParaRPr lang="ru-RU" sz="2400" b="1" dirty="0" smtClean="0">
            <a:solidFill>
              <a:schemeClr val="tx1"/>
            </a:solidFill>
          </a:endParaRPr>
        </a:p>
        <a:p>
          <a:endParaRPr lang="ru-RU" sz="2400" b="1" dirty="0" smtClean="0">
            <a:solidFill>
              <a:schemeClr val="tx1"/>
            </a:solidFill>
          </a:endParaRPr>
        </a:p>
        <a:p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Недостаточное оснащение физкультурно – оздоровительным оборудованием спортивного зала,  для равных условий психофизического развития детей  с особыми потребностями</a:t>
          </a:r>
        </a:p>
        <a:p>
          <a:endParaRPr lang="ru-RU" sz="2400" b="1" dirty="0" smtClean="0">
            <a:solidFill>
              <a:schemeClr val="tx1"/>
            </a:solidFill>
          </a:endParaRPr>
        </a:p>
        <a:p>
          <a:endParaRPr lang="ru-RU" sz="2400" b="1" dirty="0" smtClean="0">
            <a:solidFill>
              <a:schemeClr val="tx1"/>
            </a:solidFill>
          </a:endParaRPr>
        </a:p>
        <a:p>
          <a:endParaRPr lang="ru-RU" sz="2400" b="1" dirty="0">
            <a:solidFill>
              <a:schemeClr val="tx1"/>
            </a:solidFill>
          </a:endParaRPr>
        </a:p>
      </dgm:t>
    </dgm:pt>
    <dgm:pt modelId="{C397AB96-71CD-4799-B865-ABECBD80A6DA}" type="sibTrans" cxnId="{69F53D2B-0E3F-4DF8-A168-A78E47FBD931}">
      <dgm:prSet/>
      <dgm:spPr/>
      <dgm:t>
        <a:bodyPr/>
        <a:lstStyle/>
        <a:p>
          <a:endParaRPr lang="ru-RU"/>
        </a:p>
      </dgm:t>
    </dgm:pt>
    <dgm:pt modelId="{88A25BFF-1662-448C-93F9-E133C9D79B45}" type="parTrans" cxnId="{69F53D2B-0E3F-4DF8-A168-A78E47FBD931}">
      <dgm:prSet/>
      <dgm:spPr/>
      <dgm:t>
        <a:bodyPr/>
        <a:lstStyle/>
        <a:p>
          <a:endParaRPr lang="ru-RU"/>
        </a:p>
      </dgm:t>
    </dgm:pt>
    <dgm:pt modelId="{C0D872DB-4A9F-4FCF-AD10-4D33899B80B0}">
      <dgm:prSet phldrT="[Текст]" custT="1"/>
      <dgm:spPr>
        <a:solidFill>
          <a:srgbClr val="FFCC99"/>
        </a:solidFill>
      </dgm:spPr>
      <dgm:t>
        <a:bodyPr/>
        <a:lstStyle/>
        <a:p>
          <a:endParaRPr lang="ru-RU" sz="2400" b="1" dirty="0" smtClean="0">
            <a:solidFill>
              <a:schemeClr val="tx1"/>
            </a:solidFill>
            <a:effectLst/>
          </a:endParaRPr>
        </a:p>
        <a:p>
          <a:r>
            <a:rPr lang="ru-RU" sz="2000" b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Увеличение количества дети с</a:t>
          </a:r>
          <a:r>
            <a:rPr lang="ru-RU" sz="20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 ОВЗ и инвалидов</a:t>
          </a:r>
        </a:p>
        <a:p>
          <a:r>
            <a:rPr lang="ru-RU" sz="2000" b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2020 год – 11 детей, Служба ранней помощи 18 детей</a:t>
          </a:r>
        </a:p>
        <a:p>
          <a:r>
            <a:rPr lang="ru-RU" sz="2000" b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2021 год – 12детей , Служба ранней помощи 20 детей</a:t>
          </a:r>
        </a:p>
        <a:p>
          <a:endParaRPr lang="ru-RU" sz="2000" b="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D06F721-42A5-411D-9BE8-CA4BC958864E}" type="sibTrans" cxnId="{76EE8A3C-56BF-44A4-9A99-A78965718104}">
      <dgm:prSet/>
      <dgm:spPr/>
      <dgm:t>
        <a:bodyPr/>
        <a:lstStyle/>
        <a:p>
          <a:endParaRPr lang="ru-RU"/>
        </a:p>
      </dgm:t>
    </dgm:pt>
    <dgm:pt modelId="{52489DB4-7C8D-4730-A16D-A1C7218E6D68}" type="parTrans" cxnId="{76EE8A3C-56BF-44A4-9A99-A78965718104}">
      <dgm:prSet/>
      <dgm:spPr/>
      <dgm:t>
        <a:bodyPr/>
        <a:lstStyle/>
        <a:p>
          <a:endParaRPr lang="ru-RU"/>
        </a:p>
      </dgm:t>
    </dgm:pt>
    <dgm:pt modelId="{F84B437F-1F8A-4829-813E-C6A37DAD9A14}" type="pres">
      <dgm:prSet presAssocID="{A771F614-BD33-4553-82EB-5A1C64B4DFD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830DBE-96D4-4A94-8A70-3B3D0B902F12}" type="pres">
      <dgm:prSet presAssocID="{A771F614-BD33-4553-82EB-5A1C64B4DFDE}" presName="arrow" presStyleLbl="bgShp" presStyleIdx="0" presStyleCnt="1"/>
      <dgm:spPr/>
    </dgm:pt>
    <dgm:pt modelId="{048E76F6-43F7-42A2-A66C-C5211926D22E}" type="pres">
      <dgm:prSet presAssocID="{A771F614-BD33-4553-82EB-5A1C64B4DFDE}" presName="linearProcess" presStyleCnt="0"/>
      <dgm:spPr/>
    </dgm:pt>
    <dgm:pt modelId="{17DAA2DF-CB7D-4217-B016-4612EFBCD87A}" type="pres">
      <dgm:prSet presAssocID="{C0D872DB-4A9F-4FCF-AD10-4D33899B80B0}" presName="textNode" presStyleLbl="node1" presStyleIdx="0" presStyleCnt="2" custScaleX="120907" custScaleY="118660" custLinFactNeighborX="-20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916FE-BBDE-40AF-851F-59FAD25C3458}" type="pres">
      <dgm:prSet presAssocID="{7D06F721-42A5-411D-9BE8-CA4BC958864E}" presName="sibTrans" presStyleCnt="0"/>
      <dgm:spPr/>
    </dgm:pt>
    <dgm:pt modelId="{07D8866C-DC2D-4AA0-BAB1-D3F8D746D359}" type="pres">
      <dgm:prSet presAssocID="{1E763D50-0C97-4B7B-BA1C-275FAC9F7F85}" presName="textNode" presStyleLbl="node1" presStyleIdx="1" presStyleCnt="2" custScaleX="150400" custScaleY="118660" custLinFactNeighborX="-1183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6BBFDE-3103-44DB-AF9D-2DEC3098C224}" type="presOf" srcId="{C0D872DB-4A9F-4FCF-AD10-4D33899B80B0}" destId="{17DAA2DF-CB7D-4217-B016-4612EFBCD87A}" srcOrd="0" destOrd="0" presId="urn:microsoft.com/office/officeart/2005/8/layout/hProcess9"/>
    <dgm:cxn modelId="{69F53D2B-0E3F-4DF8-A168-A78E47FBD931}" srcId="{A771F614-BD33-4553-82EB-5A1C64B4DFDE}" destId="{1E763D50-0C97-4B7B-BA1C-275FAC9F7F85}" srcOrd="1" destOrd="0" parTransId="{88A25BFF-1662-448C-93F9-E133C9D79B45}" sibTransId="{C397AB96-71CD-4799-B865-ABECBD80A6DA}"/>
    <dgm:cxn modelId="{6A19BBAF-2E1D-4BD9-B0D3-0FB63298367C}" type="presOf" srcId="{A771F614-BD33-4553-82EB-5A1C64B4DFDE}" destId="{F84B437F-1F8A-4829-813E-C6A37DAD9A14}" srcOrd="0" destOrd="0" presId="urn:microsoft.com/office/officeart/2005/8/layout/hProcess9"/>
    <dgm:cxn modelId="{76EE8A3C-56BF-44A4-9A99-A78965718104}" srcId="{A771F614-BD33-4553-82EB-5A1C64B4DFDE}" destId="{C0D872DB-4A9F-4FCF-AD10-4D33899B80B0}" srcOrd="0" destOrd="0" parTransId="{52489DB4-7C8D-4730-A16D-A1C7218E6D68}" sibTransId="{7D06F721-42A5-411D-9BE8-CA4BC958864E}"/>
    <dgm:cxn modelId="{77A0C63E-ED88-497B-8994-2F04319F8637}" type="presOf" srcId="{1E763D50-0C97-4B7B-BA1C-275FAC9F7F85}" destId="{07D8866C-DC2D-4AA0-BAB1-D3F8D746D359}" srcOrd="0" destOrd="0" presId="urn:microsoft.com/office/officeart/2005/8/layout/hProcess9"/>
    <dgm:cxn modelId="{10D46BF6-6BEF-4B96-973B-9C05AA134CD7}" type="presParOf" srcId="{F84B437F-1F8A-4829-813E-C6A37DAD9A14}" destId="{D7830DBE-96D4-4A94-8A70-3B3D0B902F12}" srcOrd="0" destOrd="0" presId="urn:microsoft.com/office/officeart/2005/8/layout/hProcess9"/>
    <dgm:cxn modelId="{FD56096D-89BF-44C9-A751-148FCCB93A13}" type="presParOf" srcId="{F84B437F-1F8A-4829-813E-C6A37DAD9A14}" destId="{048E76F6-43F7-42A2-A66C-C5211926D22E}" srcOrd="1" destOrd="0" presId="urn:microsoft.com/office/officeart/2005/8/layout/hProcess9"/>
    <dgm:cxn modelId="{5D022646-3222-4E5A-AED9-5EEC87A60B68}" type="presParOf" srcId="{048E76F6-43F7-42A2-A66C-C5211926D22E}" destId="{17DAA2DF-CB7D-4217-B016-4612EFBCD87A}" srcOrd="0" destOrd="0" presId="urn:microsoft.com/office/officeart/2005/8/layout/hProcess9"/>
    <dgm:cxn modelId="{B427585E-CF17-48AC-916B-9ACC51C8996E}" type="presParOf" srcId="{048E76F6-43F7-42A2-A66C-C5211926D22E}" destId="{5EF916FE-BBDE-40AF-851F-59FAD25C3458}" srcOrd="1" destOrd="0" presId="urn:microsoft.com/office/officeart/2005/8/layout/hProcess9"/>
    <dgm:cxn modelId="{17BCD2AF-F47A-4843-A167-C81CFD57FF55}" type="presParOf" srcId="{048E76F6-43F7-42A2-A66C-C5211926D22E}" destId="{07D8866C-DC2D-4AA0-BAB1-D3F8D746D35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99FC47-CD77-4222-87EB-6CDE0A4C44F6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424AC-6A7A-4C1D-9E47-F594FFDBC8C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Полноценное психофизическое развитие детей с ограниченными возможностями здоровья </a:t>
          </a:r>
          <a:r>
            <a:rPr lang="ru-RU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инвалидов.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7C124C-A4E1-4B29-BA7E-7A75AD816789}" type="parTrans" cxnId="{98650878-074C-4742-A03D-2F842158C6E2}">
      <dgm:prSet/>
      <dgm:spPr/>
      <dgm:t>
        <a:bodyPr/>
        <a:lstStyle/>
        <a:p>
          <a:endParaRPr lang="ru-RU"/>
        </a:p>
      </dgm:t>
    </dgm:pt>
    <dgm:pt modelId="{F485FB7A-F62D-4FAC-A8C3-A8565AE6BA6F}" type="sibTrans" cxnId="{98650878-074C-4742-A03D-2F842158C6E2}">
      <dgm:prSet/>
      <dgm:spPr/>
      <dgm:t>
        <a:bodyPr/>
        <a:lstStyle/>
        <a:p>
          <a:endParaRPr lang="ru-RU"/>
        </a:p>
      </dgm:t>
    </dgm:pt>
    <dgm:pt modelId="{3217A928-803E-45E5-8A82-8F1A79BB3765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Участие родителей (законных представителей) в образовательном процессе ДОУ.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0AE842-CC4B-438A-9E52-9769C2A6E464}" type="parTrans" cxnId="{D1A0F91B-F7CD-4FF7-9979-CF205344B210}">
      <dgm:prSet/>
      <dgm:spPr/>
      <dgm:t>
        <a:bodyPr/>
        <a:lstStyle/>
        <a:p>
          <a:endParaRPr lang="ru-RU"/>
        </a:p>
      </dgm:t>
    </dgm:pt>
    <dgm:pt modelId="{69AFDFE8-9D7F-40D3-82D0-81DF6F10FAA3}" type="sibTrans" cxnId="{D1A0F91B-F7CD-4FF7-9979-CF205344B210}">
      <dgm:prSet/>
      <dgm:spPr/>
      <dgm:t>
        <a:bodyPr/>
        <a:lstStyle/>
        <a:p>
          <a:endParaRPr lang="ru-RU"/>
        </a:p>
      </dgm:t>
    </dgm:pt>
    <dgm:pt modelId="{31C53C97-67F2-41E3-A28A-FA6D151A165B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профессиональной компетентности педагогов.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25FB01-3591-45E7-87DE-720407CDEAAF}" type="parTrans" cxnId="{11614E0C-33E9-4728-B27E-28E9422159BA}">
      <dgm:prSet/>
      <dgm:spPr/>
      <dgm:t>
        <a:bodyPr/>
        <a:lstStyle/>
        <a:p>
          <a:endParaRPr lang="ru-RU"/>
        </a:p>
      </dgm:t>
    </dgm:pt>
    <dgm:pt modelId="{BFFFAC7A-E705-4D6B-BDAD-F0A1734A3ED3}" type="sibTrans" cxnId="{11614E0C-33E9-4728-B27E-28E9422159BA}">
      <dgm:prSet/>
      <dgm:spPr/>
      <dgm:t>
        <a:bodyPr/>
        <a:lstStyle/>
        <a:p>
          <a:endParaRPr lang="ru-RU"/>
        </a:p>
      </dgm:t>
    </dgm:pt>
    <dgm:pt modelId="{F255AA14-34AB-4BA9-A326-01E5760167F2}" type="pres">
      <dgm:prSet presAssocID="{AF99FC47-CD77-4222-87EB-6CDE0A4C44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E7DE3F-757E-46F0-9A30-446141C487E6}" type="pres">
      <dgm:prSet presAssocID="{488424AC-6A7A-4C1D-9E47-F594FFDBC8C7}" presName="parentLin" presStyleCnt="0"/>
      <dgm:spPr/>
    </dgm:pt>
    <dgm:pt modelId="{23E520BC-3F6A-47ED-895B-C286CB13E2A3}" type="pres">
      <dgm:prSet presAssocID="{488424AC-6A7A-4C1D-9E47-F594FFDBC8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F434599-67E3-4D43-9486-190E48AEA879}" type="pres">
      <dgm:prSet presAssocID="{488424AC-6A7A-4C1D-9E47-F594FFDBC8C7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F8543-4B7F-4041-A7A0-352A3F8F4D3D}" type="pres">
      <dgm:prSet presAssocID="{488424AC-6A7A-4C1D-9E47-F594FFDBC8C7}" presName="negativeSpace" presStyleCnt="0"/>
      <dgm:spPr/>
    </dgm:pt>
    <dgm:pt modelId="{497EDE23-1389-4B64-873E-0AD3A5B1AA59}" type="pres">
      <dgm:prSet presAssocID="{488424AC-6A7A-4C1D-9E47-F594FFDBC8C7}" presName="childText" presStyleLbl="conFgAcc1" presStyleIdx="0" presStyleCnt="3">
        <dgm:presLayoutVars>
          <dgm:bulletEnabled val="1"/>
        </dgm:presLayoutVars>
      </dgm:prSet>
      <dgm:spPr/>
    </dgm:pt>
    <dgm:pt modelId="{7C4A7D2F-AD94-4470-9B0D-A6CC00B52938}" type="pres">
      <dgm:prSet presAssocID="{F485FB7A-F62D-4FAC-A8C3-A8565AE6BA6F}" presName="spaceBetweenRectangles" presStyleCnt="0"/>
      <dgm:spPr/>
    </dgm:pt>
    <dgm:pt modelId="{16853B63-9B77-443B-AEF9-2CC61FDD4E21}" type="pres">
      <dgm:prSet presAssocID="{3217A928-803E-45E5-8A82-8F1A79BB3765}" presName="parentLin" presStyleCnt="0"/>
      <dgm:spPr/>
    </dgm:pt>
    <dgm:pt modelId="{1732598E-5602-4246-A53B-94F5F01D832F}" type="pres">
      <dgm:prSet presAssocID="{3217A928-803E-45E5-8A82-8F1A79BB376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9976ED7-A8E4-47D8-B173-7D21747BA00A}" type="pres">
      <dgm:prSet presAssocID="{3217A928-803E-45E5-8A82-8F1A79BB3765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271BD-2E3C-4A27-A54C-07A661960093}" type="pres">
      <dgm:prSet presAssocID="{3217A928-803E-45E5-8A82-8F1A79BB3765}" presName="negativeSpace" presStyleCnt="0"/>
      <dgm:spPr/>
    </dgm:pt>
    <dgm:pt modelId="{6C606019-97A8-4043-86CE-EC4E07AA2726}" type="pres">
      <dgm:prSet presAssocID="{3217A928-803E-45E5-8A82-8F1A79BB3765}" presName="childText" presStyleLbl="conFgAcc1" presStyleIdx="1" presStyleCnt="3">
        <dgm:presLayoutVars>
          <dgm:bulletEnabled val="1"/>
        </dgm:presLayoutVars>
      </dgm:prSet>
      <dgm:spPr/>
    </dgm:pt>
    <dgm:pt modelId="{0EEACA7B-BD91-4707-A607-F126F1434F56}" type="pres">
      <dgm:prSet presAssocID="{69AFDFE8-9D7F-40D3-82D0-81DF6F10FAA3}" presName="spaceBetweenRectangles" presStyleCnt="0"/>
      <dgm:spPr/>
    </dgm:pt>
    <dgm:pt modelId="{D9235859-2039-4F3E-A1AF-CF3FE68F0977}" type="pres">
      <dgm:prSet presAssocID="{31C53C97-67F2-41E3-A28A-FA6D151A165B}" presName="parentLin" presStyleCnt="0"/>
      <dgm:spPr/>
    </dgm:pt>
    <dgm:pt modelId="{3A330BF9-C342-470F-9A60-6A5B4853CF7F}" type="pres">
      <dgm:prSet presAssocID="{31C53C97-67F2-41E3-A28A-FA6D151A165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0A9BAE5-1C5E-4C55-881B-FD23441070AB}" type="pres">
      <dgm:prSet presAssocID="{31C53C97-67F2-41E3-A28A-FA6D151A165B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9CB26-5A26-4CC7-AA78-A15975838A4D}" type="pres">
      <dgm:prSet presAssocID="{31C53C97-67F2-41E3-A28A-FA6D151A165B}" presName="negativeSpace" presStyleCnt="0"/>
      <dgm:spPr/>
    </dgm:pt>
    <dgm:pt modelId="{C5FF9406-2763-4259-8AC2-64C9F561EF43}" type="pres">
      <dgm:prSet presAssocID="{31C53C97-67F2-41E3-A28A-FA6D151A165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1A0F91B-F7CD-4FF7-9979-CF205344B210}" srcId="{AF99FC47-CD77-4222-87EB-6CDE0A4C44F6}" destId="{3217A928-803E-45E5-8A82-8F1A79BB3765}" srcOrd="1" destOrd="0" parTransId="{840AE842-CC4B-438A-9E52-9769C2A6E464}" sibTransId="{69AFDFE8-9D7F-40D3-82D0-81DF6F10FAA3}"/>
    <dgm:cxn modelId="{A434F632-123C-401B-B80A-69C2FE31BB4D}" type="presOf" srcId="{AF99FC47-CD77-4222-87EB-6CDE0A4C44F6}" destId="{F255AA14-34AB-4BA9-A326-01E5760167F2}" srcOrd="0" destOrd="0" presId="urn:microsoft.com/office/officeart/2005/8/layout/list1"/>
    <dgm:cxn modelId="{D13B0927-D506-4A95-9F44-0DB6CF458B65}" type="presOf" srcId="{3217A928-803E-45E5-8A82-8F1A79BB3765}" destId="{1732598E-5602-4246-A53B-94F5F01D832F}" srcOrd="0" destOrd="0" presId="urn:microsoft.com/office/officeart/2005/8/layout/list1"/>
    <dgm:cxn modelId="{75FCBFE6-7C05-48E0-B826-C006B459E2AD}" type="presOf" srcId="{488424AC-6A7A-4C1D-9E47-F594FFDBC8C7}" destId="{23E520BC-3F6A-47ED-895B-C286CB13E2A3}" srcOrd="0" destOrd="0" presId="urn:microsoft.com/office/officeart/2005/8/layout/list1"/>
    <dgm:cxn modelId="{AE2532C2-0215-4D78-BDEE-7D4A55FACB77}" type="presOf" srcId="{3217A928-803E-45E5-8A82-8F1A79BB3765}" destId="{B9976ED7-A8E4-47D8-B173-7D21747BA00A}" srcOrd="1" destOrd="0" presId="urn:microsoft.com/office/officeart/2005/8/layout/list1"/>
    <dgm:cxn modelId="{26FC1ADC-AE5E-4C68-938A-6B8BD8183DEC}" type="presOf" srcId="{31C53C97-67F2-41E3-A28A-FA6D151A165B}" destId="{70A9BAE5-1C5E-4C55-881B-FD23441070AB}" srcOrd="1" destOrd="0" presId="urn:microsoft.com/office/officeart/2005/8/layout/list1"/>
    <dgm:cxn modelId="{7A18335F-49FB-4F1E-9F1B-BB9B27CD0945}" type="presOf" srcId="{488424AC-6A7A-4C1D-9E47-F594FFDBC8C7}" destId="{0F434599-67E3-4D43-9486-190E48AEA879}" srcOrd="1" destOrd="0" presId="urn:microsoft.com/office/officeart/2005/8/layout/list1"/>
    <dgm:cxn modelId="{11614E0C-33E9-4728-B27E-28E9422159BA}" srcId="{AF99FC47-CD77-4222-87EB-6CDE0A4C44F6}" destId="{31C53C97-67F2-41E3-A28A-FA6D151A165B}" srcOrd="2" destOrd="0" parTransId="{FE25FB01-3591-45E7-87DE-720407CDEAAF}" sibTransId="{BFFFAC7A-E705-4D6B-BDAD-F0A1734A3ED3}"/>
    <dgm:cxn modelId="{98650878-074C-4742-A03D-2F842158C6E2}" srcId="{AF99FC47-CD77-4222-87EB-6CDE0A4C44F6}" destId="{488424AC-6A7A-4C1D-9E47-F594FFDBC8C7}" srcOrd="0" destOrd="0" parTransId="{6E7C124C-A4E1-4B29-BA7E-7A75AD816789}" sibTransId="{F485FB7A-F62D-4FAC-A8C3-A8565AE6BA6F}"/>
    <dgm:cxn modelId="{D4BB7C6E-898F-43FF-BB9E-153B4A24AAF8}" type="presOf" srcId="{31C53C97-67F2-41E3-A28A-FA6D151A165B}" destId="{3A330BF9-C342-470F-9A60-6A5B4853CF7F}" srcOrd="0" destOrd="0" presId="urn:microsoft.com/office/officeart/2005/8/layout/list1"/>
    <dgm:cxn modelId="{96BA4AFB-31A7-4312-8F30-AFCBF7036063}" type="presParOf" srcId="{F255AA14-34AB-4BA9-A326-01E5760167F2}" destId="{84E7DE3F-757E-46F0-9A30-446141C487E6}" srcOrd="0" destOrd="0" presId="urn:microsoft.com/office/officeart/2005/8/layout/list1"/>
    <dgm:cxn modelId="{30B2A072-8F3F-4CFF-B174-58DF2A79D171}" type="presParOf" srcId="{84E7DE3F-757E-46F0-9A30-446141C487E6}" destId="{23E520BC-3F6A-47ED-895B-C286CB13E2A3}" srcOrd="0" destOrd="0" presId="urn:microsoft.com/office/officeart/2005/8/layout/list1"/>
    <dgm:cxn modelId="{621A3406-5281-49C8-B523-4461060F904B}" type="presParOf" srcId="{84E7DE3F-757E-46F0-9A30-446141C487E6}" destId="{0F434599-67E3-4D43-9486-190E48AEA879}" srcOrd="1" destOrd="0" presId="urn:microsoft.com/office/officeart/2005/8/layout/list1"/>
    <dgm:cxn modelId="{D881B0C5-9AB7-46A3-9CD4-4232FA2F3830}" type="presParOf" srcId="{F255AA14-34AB-4BA9-A326-01E5760167F2}" destId="{CEBF8543-4B7F-4041-A7A0-352A3F8F4D3D}" srcOrd="1" destOrd="0" presId="urn:microsoft.com/office/officeart/2005/8/layout/list1"/>
    <dgm:cxn modelId="{CD4C4AD2-8FA7-4AD7-B576-03FC43609A62}" type="presParOf" srcId="{F255AA14-34AB-4BA9-A326-01E5760167F2}" destId="{497EDE23-1389-4B64-873E-0AD3A5B1AA59}" srcOrd="2" destOrd="0" presId="urn:microsoft.com/office/officeart/2005/8/layout/list1"/>
    <dgm:cxn modelId="{5D625107-37DA-41A9-949A-05D710C901BC}" type="presParOf" srcId="{F255AA14-34AB-4BA9-A326-01E5760167F2}" destId="{7C4A7D2F-AD94-4470-9B0D-A6CC00B52938}" srcOrd="3" destOrd="0" presId="urn:microsoft.com/office/officeart/2005/8/layout/list1"/>
    <dgm:cxn modelId="{8D2A6928-27DF-456E-A4AE-A2A5B84EFE64}" type="presParOf" srcId="{F255AA14-34AB-4BA9-A326-01E5760167F2}" destId="{16853B63-9B77-443B-AEF9-2CC61FDD4E21}" srcOrd="4" destOrd="0" presId="urn:microsoft.com/office/officeart/2005/8/layout/list1"/>
    <dgm:cxn modelId="{6E77AAC7-F4A6-4B79-B17B-51ACF6C85C4B}" type="presParOf" srcId="{16853B63-9B77-443B-AEF9-2CC61FDD4E21}" destId="{1732598E-5602-4246-A53B-94F5F01D832F}" srcOrd="0" destOrd="0" presId="urn:microsoft.com/office/officeart/2005/8/layout/list1"/>
    <dgm:cxn modelId="{3D8587F6-C006-480E-9F74-F65C21211E88}" type="presParOf" srcId="{16853B63-9B77-443B-AEF9-2CC61FDD4E21}" destId="{B9976ED7-A8E4-47D8-B173-7D21747BA00A}" srcOrd="1" destOrd="0" presId="urn:microsoft.com/office/officeart/2005/8/layout/list1"/>
    <dgm:cxn modelId="{C355B95C-68BB-4101-A27A-372BD2536B74}" type="presParOf" srcId="{F255AA14-34AB-4BA9-A326-01E5760167F2}" destId="{B7E271BD-2E3C-4A27-A54C-07A661960093}" srcOrd="5" destOrd="0" presId="urn:microsoft.com/office/officeart/2005/8/layout/list1"/>
    <dgm:cxn modelId="{2D254A1F-A27A-4BAE-8307-220E1FEA32DB}" type="presParOf" srcId="{F255AA14-34AB-4BA9-A326-01E5760167F2}" destId="{6C606019-97A8-4043-86CE-EC4E07AA2726}" srcOrd="6" destOrd="0" presId="urn:microsoft.com/office/officeart/2005/8/layout/list1"/>
    <dgm:cxn modelId="{F43A91EB-55FC-4324-BDDD-9D9051C9BFD5}" type="presParOf" srcId="{F255AA14-34AB-4BA9-A326-01E5760167F2}" destId="{0EEACA7B-BD91-4707-A607-F126F1434F56}" srcOrd="7" destOrd="0" presId="urn:microsoft.com/office/officeart/2005/8/layout/list1"/>
    <dgm:cxn modelId="{C05E600E-1C6C-4C29-A0BC-1AEE05BA7A10}" type="presParOf" srcId="{F255AA14-34AB-4BA9-A326-01E5760167F2}" destId="{D9235859-2039-4F3E-A1AF-CF3FE68F0977}" srcOrd="8" destOrd="0" presId="urn:microsoft.com/office/officeart/2005/8/layout/list1"/>
    <dgm:cxn modelId="{F36C0A88-3EF8-4588-9409-0A197C6242C5}" type="presParOf" srcId="{D9235859-2039-4F3E-A1AF-CF3FE68F0977}" destId="{3A330BF9-C342-470F-9A60-6A5B4853CF7F}" srcOrd="0" destOrd="0" presId="urn:microsoft.com/office/officeart/2005/8/layout/list1"/>
    <dgm:cxn modelId="{3B028BF8-D910-47D8-B58D-49F3E3DEF55E}" type="presParOf" srcId="{D9235859-2039-4F3E-A1AF-CF3FE68F0977}" destId="{70A9BAE5-1C5E-4C55-881B-FD23441070AB}" srcOrd="1" destOrd="0" presId="urn:microsoft.com/office/officeart/2005/8/layout/list1"/>
    <dgm:cxn modelId="{9D626630-F9F1-44F2-95FE-87F2B194A3DE}" type="presParOf" srcId="{F255AA14-34AB-4BA9-A326-01E5760167F2}" destId="{B3F9CB26-5A26-4CC7-AA78-A15975838A4D}" srcOrd="9" destOrd="0" presId="urn:microsoft.com/office/officeart/2005/8/layout/list1"/>
    <dgm:cxn modelId="{CF36D483-BF0C-4D55-B52F-0B45093ED704}" type="presParOf" srcId="{F255AA14-34AB-4BA9-A326-01E5760167F2}" destId="{C5FF9406-2763-4259-8AC2-64C9F561EF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DDE22-D56E-4760-A8DC-1FA3B982925F}">
      <dsp:nvSpPr>
        <dsp:cNvPr id="0" name=""/>
        <dsp:cNvSpPr/>
      </dsp:nvSpPr>
      <dsp:spPr>
        <a:xfrm>
          <a:off x="1209068" y="0"/>
          <a:ext cx="6120680" cy="612068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0C31EA-C33C-4033-B111-22B071A57239}">
      <dsp:nvSpPr>
        <dsp:cNvPr id="0" name=""/>
        <dsp:cNvSpPr/>
      </dsp:nvSpPr>
      <dsp:spPr>
        <a:xfrm>
          <a:off x="66074" y="23368"/>
          <a:ext cx="3316803" cy="2529954"/>
        </a:xfrm>
        <a:prstGeom prst="roundRect">
          <a:avLst/>
        </a:prstGeom>
        <a:solidFill>
          <a:srgbClr val="FFCC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«Чтобы сделать ребёнка умным и рассудительным, сделайте его крепким и здоровым…»           	Ж-Ж Руссо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576" y="146870"/>
        <a:ext cx="3069799" cy="2282950"/>
      </dsp:txXfrm>
    </dsp:sp>
    <dsp:sp modelId="{AD430806-5D81-442C-A34D-F8674CADE38B}">
      <dsp:nvSpPr>
        <dsp:cNvPr id="0" name=""/>
        <dsp:cNvSpPr/>
      </dsp:nvSpPr>
      <dsp:spPr>
        <a:xfrm>
          <a:off x="5138702" y="94813"/>
          <a:ext cx="3390682" cy="24707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Социальный заказ 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семьи  на пребывание детей с  особенностями развития в нашем учреждении выражается в следующем: всего детей в ДОУ  - 500 человек, Служба ранней помощи 20 </a:t>
          </a:r>
        </a:p>
      </dsp:txBody>
      <dsp:txXfrm>
        <a:off x="5259312" y="215423"/>
        <a:ext cx="3149462" cy="2229487"/>
      </dsp:txXfrm>
    </dsp:sp>
    <dsp:sp modelId="{73D53058-D624-4909-9B65-A175C97D442A}">
      <dsp:nvSpPr>
        <dsp:cNvPr id="0" name=""/>
        <dsp:cNvSpPr/>
      </dsp:nvSpPr>
      <dsp:spPr>
        <a:xfrm>
          <a:off x="92200" y="4069522"/>
          <a:ext cx="3390682" cy="20511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Дети – инвалиды: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синдром Дауна – 1 ребёнок;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нарушение опорно –  двигательного аппарата – 2 ребёнка.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b="0" i="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192329" y="4169651"/>
        <a:ext cx="3190424" cy="1850899"/>
      </dsp:txXfrm>
    </dsp:sp>
    <dsp:sp modelId="{82D4ED7B-FE28-4FD5-983C-CB61637E7BB7}">
      <dsp:nvSpPr>
        <dsp:cNvPr id="0" name=""/>
        <dsp:cNvSpPr/>
      </dsp:nvSpPr>
      <dsp:spPr>
        <a:xfrm>
          <a:off x="4892585" y="4009153"/>
          <a:ext cx="3676366" cy="21115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Дети с ограниченными возможностями здоровья: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с задержкой психического развития – 5 детей;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с тяжелыми нарушениями речи – 3 ребёнка.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Служба </a:t>
          </a:r>
          <a:r>
            <a:rPr lang="ru-RU" sz="2000" b="0" i="0" kern="1200" smtClean="0">
              <a:latin typeface="Times New Roman" pitchFamily="18" charset="0"/>
              <a:cs typeface="Times New Roman" pitchFamily="18" charset="0"/>
            </a:rPr>
            <a:t>ранней помощи 10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95661" y="4112229"/>
        <a:ext cx="3470214" cy="1905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DDE22-D56E-4760-A8DC-1FA3B982925F}">
      <dsp:nvSpPr>
        <dsp:cNvPr id="0" name=""/>
        <dsp:cNvSpPr/>
      </dsp:nvSpPr>
      <dsp:spPr>
        <a:xfrm>
          <a:off x="1240661" y="0"/>
          <a:ext cx="6120680" cy="612068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0C31EA-C33C-4033-B111-22B071A57239}">
      <dsp:nvSpPr>
        <dsp:cNvPr id="0" name=""/>
        <dsp:cNvSpPr/>
      </dsp:nvSpPr>
      <dsp:spPr>
        <a:xfrm>
          <a:off x="26234" y="23368"/>
          <a:ext cx="3390682" cy="2470707"/>
        </a:xfrm>
        <a:prstGeom prst="roundRect">
          <a:avLst/>
        </a:prstGeom>
        <a:solidFill>
          <a:srgbClr val="FFCC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Для построения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здоровьеформирующего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воспитательно-образовательного пространства в ДОУ имеются оборудованные: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6844" y="143978"/>
        <a:ext cx="3149462" cy="2229487"/>
      </dsp:txXfrm>
    </dsp:sp>
    <dsp:sp modelId="{AD430806-5D81-442C-A34D-F8674CADE38B}">
      <dsp:nvSpPr>
        <dsp:cNvPr id="0" name=""/>
        <dsp:cNvSpPr/>
      </dsp:nvSpPr>
      <dsp:spPr>
        <a:xfrm>
          <a:off x="5170295" y="94813"/>
          <a:ext cx="3390682" cy="247070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290905" y="215423"/>
        <a:ext cx="3149462" cy="2229487"/>
      </dsp:txXfrm>
    </dsp:sp>
    <dsp:sp modelId="{73D53058-D624-4909-9B65-A175C97D442A}">
      <dsp:nvSpPr>
        <dsp:cNvPr id="0" name=""/>
        <dsp:cNvSpPr/>
      </dsp:nvSpPr>
      <dsp:spPr>
        <a:xfrm>
          <a:off x="281996" y="3935846"/>
          <a:ext cx="3379630" cy="2184833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8651" y="4042501"/>
        <a:ext cx="3166320" cy="1971523"/>
      </dsp:txXfrm>
    </dsp:sp>
    <dsp:sp modelId="{82D4ED7B-FE28-4FD5-983C-CB61637E7BB7}">
      <dsp:nvSpPr>
        <dsp:cNvPr id="0" name=""/>
        <dsp:cNvSpPr/>
      </dsp:nvSpPr>
      <dsp:spPr>
        <a:xfrm>
          <a:off x="5035474" y="4009153"/>
          <a:ext cx="3533477" cy="211152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5138550" y="4112229"/>
        <a:ext cx="3327325" cy="1905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30DBE-96D4-4A94-8A70-3B3D0B902F12}">
      <dsp:nvSpPr>
        <dsp:cNvPr id="0" name=""/>
        <dsp:cNvSpPr/>
      </dsp:nvSpPr>
      <dsp:spPr>
        <a:xfrm>
          <a:off x="685799" y="0"/>
          <a:ext cx="777240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AA2DF-CB7D-4217-B016-4612EFBCD87A}">
      <dsp:nvSpPr>
        <dsp:cNvPr id="0" name=""/>
        <dsp:cNvSpPr/>
      </dsp:nvSpPr>
      <dsp:spPr>
        <a:xfrm>
          <a:off x="920" y="1143009"/>
          <a:ext cx="4000146" cy="2065319"/>
        </a:xfrm>
        <a:prstGeom prst="roundRect">
          <a:avLst/>
        </a:prstGeom>
        <a:solidFill>
          <a:srgbClr val="FFCC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tx1"/>
            </a:solidFill>
            <a:effectLst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Увеличение количества дети с</a:t>
          </a:r>
          <a:r>
            <a:rPr lang="ru-RU" sz="20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 ОВЗ и инвалидов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2020 год – 11 детей, Служба ранней помощи 18 детей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2021 год – 12детей , Служба ранней помощи 20 детей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01741" y="1243830"/>
        <a:ext cx="3798504" cy="1863677"/>
      </dsp:txXfrm>
    </dsp:sp>
    <dsp:sp modelId="{07D8866C-DC2D-4AA0-BAB1-D3F8D746D359}">
      <dsp:nvSpPr>
        <dsp:cNvPr id="0" name=""/>
        <dsp:cNvSpPr/>
      </dsp:nvSpPr>
      <dsp:spPr>
        <a:xfrm>
          <a:off x="4147256" y="1143009"/>
          <a:ext cx="4975907" cy="2065319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Недостаточное оснащение физкультурно – оздоровительным оборудованием спортивного зала,  для равных условий психофизического развития детей  с особыми потребностями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tx1"/>
            </a:solidFill>
          </a:endParaRPr>
        </a:p>
      </dsp:txBody>
      <dsp:txXfrm>
        <a:off x="4248077" y="1243830"/>
        <a:ext cx="4774265" cy="18636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EDE23-1389-4B64-873E-0AD3A5B1AA59}">
      <dsp:nvSpPr>
        <dsp:cNvPr id="0" name=""/>
        <dsp:cNvSpPr/>
      </dsp:nvSpPr>
      <dsp:spPr>
        <a:xfrm>
          <a:off x="0" y="541454"/>
          <a:ext cx="821537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434599-67E3-4D43-9486-190E48AEA879}">
      <dsp:nvSpPr>
        <dsp:cNvPr id="0" name=""/>
        <dsp:cNvSpPr/>
      </dsp:nvSpPr>
      <dsp:spPr>
        <a:xfrm>
          <a:off x="391112" y="54374"/>
          <a:ext cx="7822243" cy="9741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365" tIns="0" rIns="21736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Полноценное психофизическое развитие детей с ограниченными возможностями здоровья </a:t>
          </a:r>
          <a:r>
            <a:rPr lang="ru-RU" sz="20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инвалидов.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8667" y="101929"/>
        <a:ext cx="7727133" cy="879050"/>
      </dsp:txXfrm>
    </dsp:sp>
    <dsp:sp modelId="{6C606019-97A8-4043-86CE-EC4E07AA2726}">
      <dsp:nvSpPr>
        <dsp:cNvPr id="0" name=""/>
        <dsp:cNvSpPr/>
      </dsp:nvSpPr>
      <dsp:spPr>
        <a:xfrm>
          <a:off x="0" y="2038335"/>
          <a:ext cx="821537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976ED7-A8E4-47D8-B173-7D21747BA00A}">
      <dsp:nvSpPr>
        <dsp:cNvPr id="0" name=""/>
        <dsp:cNvSpPr/>
      </dsp:nvSpPr>
      <dsp:spPr>
        <a:xfrm>
          <a:off x="391112" y="1551254"/>
          <a:ext cx="7822243" cy="974160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365" tIns="0" rIns="21736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Участие родителей (законных представителей) в образовательном процессе ДОУ.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8667" y="1598809"/>
        <a:ext cx="7727133" cy="879050"/>
      </dsp:txXfrm>
    </dsp:sp>
    <dsp:sp modelId="{C5FF9406-2763-4259-8AC2-64C9F561EF43}">
      <dsp:nvSpPr>
        <dsp:cNvPr id="0" name=""/>
        <dsp:cNvSpPr/>
      </dsp:nvSpPr>
      <dsp:spPr>
        <a:xfrm>
          <a:off x="0" y="3535215"/>
          <a:ext cx="821537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A9BAE5-1C5E-4C55-881B-FD23441070AB}">
      <dsp:nvSpPr>
        <dsp:cNvPr id="0" name=""/>
        <dsp:cNvSpPr/>
      </dsp:nvSpPr>
      <dsp:spPr>
        <a:xfrm>
          <a:off x="391112" y="3048135"/>
          <a:ext cx="7822243" cy="97416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365" tIns="0" rIns="21736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профессиональной компетентности педагогов.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8667" y="3095690"/>
        <a:ext cx="7727133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7DBE54-4E60-4264-945C-AA81ECC41C92}" type="datetimeFigureOut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218B39-DA08-42A3-B380-CFE30780C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520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D5A718-0269-4C5D-9F09-4211D3C2BC3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71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94C147-0E7B-4D09-9FB1-FA24EB2BED1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732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407EA1-0BF8-4E91-B8F1-C971203D2F1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8EB330-21D8-4BCE-A65A-5747F01B7AD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56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18B39-DA08-42A3-B380-CFE30780CB9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18B39-DA08-42A3-B380-CFE30780CB9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18B39-DA08-42A3-B380-CFE30780CB9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7D0C71-EE79-48A0-8EAA-72C125EDA0D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312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18B39-DA08-42A3-B380-CFE30780CB9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18B39-DA08-42A3-B380-CFE30780CB9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B50CA-0FC9-4DB0-BAD8-F5FF6965FE8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97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2A971-44FD-4FFE-9AEC-7AAF18D9CD41}" type="datetime1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04472-4755-409F-A6F1-5E445D29A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ABB77-C545-4188-9260-46AE932B0677}" type="datetime1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939F4-C92D-4516-AD36-0FEFDA24E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4E823-739C-45C6-901D-86A80283E17B}" type="datetime1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15719-C820-4CE7-9BBA-FAAEA169E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" y="6334317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3645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934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" y="6334317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2997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713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5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23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225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461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1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87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7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545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454551"/>
                </a:solidFill>
              </a:rPr>
              <a:pPr/>
              <a:t>‹#›</a:t>
            </a:fld>
            <a:endParaRPr lang="ru-RU">
              <a:solidFill>
                <a:srgbClr val="4545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6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D8776-8610-4AF3-855E-30888A7C2FE2}" type="datetime1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0814-0EA2-4F56-B8A3-4682D0DCB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1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619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669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1"/>
            <a:ext cx="1971675" cy="57598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2301"/>
            <a:ext cx="5800725" cy="5759899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927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B4A-6E92-4BF6-A0FE-257599E535E0}" type="datetime1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600" b="1" dirty="0">
                <a:solidFill>
                  <a:srgbClr val="454551"/>
                </a:solidFill>
              </a:rPr>
              <a:t>ОБРАЗЕЦ</a:t>
            </a:r>
            <a:r>
              <a:rPr lang="ru-RU" sz="3600" dirty="0">
                <a:solidFill>
                  <a:srgbClr val="454551"/>
                </a:solidFill>
              </a:rPr>
              <a:t> ЗАГОЛОВКА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6512" y="1042426"/>
            <a:ext cx="9144000" cy="823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711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697A-6466-48D9-B395-228938308854}" type="datetime1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600" dirty="0">
                <a:solidFill>
                  <a:srgbClr val="454551"/>
                </a:solidFill>
              </a:rPr>
              <a:t>ОБРАЗЕЦ ЗАГОЛОВКА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6512" y="1042426"/>
            <a:ext cx="9144000" cy="823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9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C64B-F96C-4164-B383-C5988C25EBC1}" type="datetime1">
              <a:rPr lang="ru-RU" smtClean="0"/>
              <a:pPr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600" b="1" dirty="0">
                <a:solidFill>
                  <a:srgbClr val="454551"/>
                </a:solidFill>
              </a:rPr>
              <a:t>ОБРАЗЕЦ</a:t>
            </a:r>
            <a:r>
              <a:rPr lang="ru-RU" sz="3600" dirty="0">
                <a:solidFill>
                  <a:srgbClr val="454551"/>
                </a:solidFill>
              </a:rPr>
              <a:t> ЗАГОЛОВКА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6512" y="1042426"/>
            <a:ext cx="9144000" cy="823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72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4D25-00E7-47DF-89B0-8045CE772927}" type="datetime1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600" b="1" dirty="0">
                <a:solidFill>
                  <a:srgbClr val="454551"/>
                </a:solidFill>
              </a:rPr>
              <a:t>ОБРАЗЕЦ</a:t>
            </a:r>
            <a:r>
              <a:rPr lang="ru-RU" sz="3600" dirty="0">
                <a:solidFill>
                  <a:srgbClr val="454551"/>
                </a:solidFill>
              </a:rPr>
              <a:t> ЗАГОЛОВКА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6512" y="1042426"/>
            <a:ext cx="9144000" cy="823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0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DC3E7-F719-4DBA-8819-45D83E27F784}" type="datetime1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8B40F-1425-4820-AFCB-33F7FD1DD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41D29-4020-4A73-868E-0F68FD49A20A}" type="datetime1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A188E-F65E-46E8-952C-F1F1FA15A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5AD3-9E52-44F2-BE01-C07249B910D3}" type="datetime1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42D1C-D1BA-4FDF-9060-7FFB001A9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FC812-0813-45E3-ADD4-3E082D113AD6}" type="datetime1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DFEAD-38AF-429D-B993-6F7F1D41F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BFC68-18D9-45E3-9E3C-A1010C046283}" type="datetime1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EAF8D-A0CE-4041-B670-A8F433F5A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CD715-4503-47B7-8B66-9155359763FE}" type="datetime1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4BD34-A812-4CB2-9BE0-CDD51F464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13243-CBA4-4677-8888-193DF9DD9764}" type="datetime1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8012-B482-43DB-B7F4-FAD438313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413" y="182880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9DDF28B6-7EE8-4BA6-AE36-D3B7BD4E1312}" type="datetime1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395244-B05C-4AB6-8916-D6F93A596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2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</p:sldLayoutIdLst>
  <p:hf hd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7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5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3" y="6459787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latin typeface="Calibri" panose="020F0502020204030204"/>
                <a:cs typeface="+mn-cs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28.04.2022</a:t>
            </a:fld>
            <a:endParaRPr lang="ru-RU"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1" y="6459787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ru-RU"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6459787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latin typeface="Calibri" panose="020F0502020204030204"/>
                <a:cs typeface="+mn-cs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latin typeface="Calibri" panose="020F0502020204030204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53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142976" y="4214818"/>
            <a:ext cx="7543800" cy="108806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Здоровьеформирующий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инклюзивный мост для детей 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5 месяцев до 7 лет с особыми потребностями»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«Повышение привлекательности системы внеурочной (воспитательной) деятельности как условие личностного развития разных категорий детей» (портфель №2)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«Центр развития ребенка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«Детский сад № 11 г. Добрянка»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788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80D63-98E2-40B9-8013-273C09068B85}" type="slidenum"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977658"/>
              </p:ext>
            </p:extLst>
          </p:nvPr>
        </p:nvGraphicFramePr>
        <p:xfrm>
          <a:off x="179388" y="657225"/>
          <a:ext cx="8533953" cy="5552440"/>
        </p:xfrm>
        <a:graphic>
          <a:graphicData uri="http://schemas.openxmlformats.org/drawingml/2006/table">
            <a:tbl>
              <a:tblPr firstRow="1" bandRow="1"/>
              <a:tblGrid>
                <a:gridCol w="217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5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0797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Задача 3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ru-R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Создать условия для использования педагогами  в своей деятельности 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здоровьесберегающих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технологии и нового современного  спортивного оборудования. </a:t>
                      </a:r>
                      <a:endParaRPr lang="ru-RU" sz="2000" u="none" dirty="0" smtClean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20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Консультации, деловые игры, мастер – классы, </a:t>
                      </a:r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курсы повышения квалификации педагогов, тренинги.</a:t>
                      </a:r>
                      <a:endParaRPr lang="ru-RU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453717-7ED5-4522-99CD-3D3249AAC639}" type="slidenum"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245013"/>
              </p:ext>
            </p:extLst>
          </p:nvPr>
        </p:nvGraphicFramePr>
        <p:xfrm>
          <a:off x="179388" y="404812"/>
          <a:ext cx="8640960" cy="6167459"/>
        </p:xfrm>
        <a:graphic>
          <a:graphicData uri="http://schemas.openxmlformats.org/drawingml/2006/table">
            <a:tbl>
              <a:tblPr firstRow="1" bandRow="1"/>
              <a:tblGrid>
                <a:gridCol w="1512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6745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Результаты</a:t>
                      </a:r>
                    </a:p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Проекта 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2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</a:t>
                      </a:r>
                      <a:r>
                        <a:rPr kumimoji="0" lang="ru-RU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  условий для  </a:t>
                      </a:r>
                      <a:r>
                        <a:rPr kumimoji="0" lang="ru-RU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здоровьеформирования</a:t>
                      </a:r>
                      <a:r>
                        <a:rPr kumimoji="0" lang="ru-RU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детей  с 5 м. до 7 лет с особыми образовательными потребностями  через систему физкультурно – оздоровительной деятельности в ДОУ и Службы ранней помощи.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2200" b="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22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Проведение  в ДОУ физкультурно –</a:t>
                      </a:r>
                    </a:p>
                    <a:p>
                      <a:pPr marL="457200" indent="-457200">
                        <a:buFont typeface="Arial" pitchFamily="34" charset="0"/>
                        <a:buNone/>
                      </a:pPr>
                      <a:r>
                        <a:rPr lang="ru-RU" sz="22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оздоровительных мероприятий с участием детей и</a:t>
                      </a:r>
                    </a:p>
                    <a:p>
                      <a:pPr marL="457200" indent="-457200">
                        <a:buFont typeface="Arial" pitchFamily="34" charset="0"/>
                        <a:buNone/>
                      </a:pPr>
                      <a:r>
                        <a:rPr lang="ru-RU" sz="22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родителей (законных представителей):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2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кружки, развлечения, праздники,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2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игры с охватом 100 семей.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2200" b="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22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  Повышение профессиональной компетентности педагогов по использованию в работе с детьми </a:t>
                      </a:r>
                      <a:r>
                        <a:rPr lang="ru-RU" sz="22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здоровьесберегающих</a:t>
                      </a:r>
                      <a:r>
                        <a:rPr lang="ru-RU" sz="22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технологий с охватом 100%.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2200" b="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314851" cy="759619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Контрольные точки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80814-0EA2-4F56-B8A3-4682D0DCB02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2910" y="2071679"/>
            <a:ext cx="3429024" cy="446276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solidFill>
              <a:srgbClr val="0062A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/>
              <a:t>ПОКАЗАТЕЛИ</a:t>
            </a:r>
          </a:p>
          <a:p>
            <a:pPr algn="ctr"/>
            <a:endParaRPr lang="ru-RU" sz="1600" b="1" u="sng" dirty="0"/>
          </a:p>
          <a:p>
            <a:pPr marL="342900" lvl="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количества  занятий  с детьми с использованием нового современного оборудования</a:t>
            </a:r>
          </a:p>
          <a:p>
            <a:pPr marL="342900" lvl="0" indent="-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79388" lvl="0" indent="-17938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2. Использование педагогами   нового современного оборудования.</a:t>
            </a: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Доля участия родителей (законных представителей) в образовательных мероприятиях ДОУ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7" y="2060849"/>
            <a:ext cx="3516065" cy="446276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solidFill>
              <a:srgbClr val="0062A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/>
              <a:t>РЕЗУЛЬТАТЫ</a:t>
            </a:r>
          </a:p>
          <a:p>
            <a:pPr algn="ctr"/>
            <a:endParaRPr lang="ru-RU" sz="1600" b="1" u="sng" dirty="0" smtClean="0"/>
          </a:p>
          <a:p>
            <a:pPr marL="269875" indent="-269875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2 до 4 занятий   в неделю</a:t>
            </a:r>
          </a:p>
          <a:p>
            <a:pPr marL="269875" indent="-269875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Мониторинг</a:t>
            </a:r>
          </a:p>
          <a:p>
            <a:pPr marL="269875" indent="-26987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(2 раза в год сентябрь, май)</a:t>
            </a:r>
          </a:p>
          <a:p>
            <a:pPr marL="269875" indent="-26987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Трансляция опыта работы на муниципальном  и краевом  уровне, проведение мастер – классов с использованием нового современного оборудования</a:t>
            </a:r>
          </a:p>
          <a:p>
            <a:pPr marL="269875" indent="-26987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( 4 мастер – класса)</a:t>
            </a:r>
          </a:p>
          <a:p>
            <a:pPr marL="269875" indent="-26987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от 1 до 4 мероприятий  </a:t>
            </a:r>
          </a:p>
          <a:p>
            <a:pPr marL="269875" indent="-26987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Мониторинг</a:t>
            </a:r>
          </a:p>
          <a:p>
            <a:pPr marL="269875" indent="-26987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(2 раза в год сентябрь, май)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627784" y="1268760"/>
            <a:ext cx="792088" cy="720080"/>
          </a:xfrm>
          <a:prstGeom prst="downArrow">
            <a:avLst/>
          </a:prstGeom>
          <a:solidFill>
            <a:srgbClr val="2AF4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2AF420"/>
                </a:solidFill>
              </a:ln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796136" y="1268760"/>
            <a:ext cx="792088" cy="720080"/>
          </a:xfrm>
          <a:prstGeom prst="downArrow">
            <a:avLst/>
          </a:prstGeom>
          <a:solidFill>
            <a:srgbClr val="2AF4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5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D05133-04B5-49F5-AF89-2D5D7CD6731D}" type="slidenum"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Заголовок 1"/>
          <p:cNvSpPr txBox="1">
            <a:spLocks/>
          </p:cNvSpPr>
          <p:nvPr/>
        </p:nvSpPr>
        <p:spPr bwMode="auto">
          <a:xfrm>
            <a:off x="881063" y="104775"/>
            <a:ext cx="6786562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1006475">
              <a:lnSpc>
                <a:spcPct val="90000"/>
              </a:lnSpc>
            </a:pPr>
            <a:r>
              <a:rPr lang="ru-RU" sz="2800">
                <a:solidFill>
                  <a:srgbClr val="921A1D"/>
                </a:solidFill>
                <a:latin typeface="Times New Roman" pitchFamily="18" charset="0"/>
                <a:cs typeface="Times New Roman" pitchFamily="18" charset="0"/>
              </a:rPr>
              <a:t>Реестр заинтересованных сторон</a:t>
            </a:r>
          </a:p>
        </p:txBody>
      </p:sp>
      <p:graphicFrame>
        <p:nvGraphicFramePr>
          <p:cNvPr id="3383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383789"/>
              </p:ext>
            </p:extLst>
          </p:nvPr>
        </p:nvGraphicFramePr>
        <p:xfrm>
          <a:off x="357158" y="1000108"/>
          <a:ext cx="8509000" cy="4780939"/>
        </p:xfrm>
        <a:graphic>
          <a:graphicData uri="http://schemas.openxmlformats.org/drawingml/2006/table">
            <a:tbl>
              <a:tblPr/>
              <a:tblGrid>
                <a:gridCol w="53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2859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 или организация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Представитель интересов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(ФИО, должность)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Ожидание от реализации проекта (программы)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28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образования ДГО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Кривенко Елена Валерьевна, начальник управления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Улучшение качества 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28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МБУ ДПО «ИМЦ»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Власенко Светлана Георгиевна. методист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Консультирование, организация сотрудничества с ОО городских округов Пермского края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89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ДОУ ДГО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Пермского края, имеющие опыт  работы с разными категориями детей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Заведующие, заместители заведующих по ВМР, методисты, педагоги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Практические наработки, методический материал, обмен опытом.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CE8BF8-95B3-4534-8275-98A22ED1711A}" type="slidenum"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Заголовок 5"/>
          <p:cNvSpPr txBox="1">
            <a:spLocks/>
          </p:cNvSpPr>
          <p:nvPr/>
        </p:nvSpPr>
        <p:spPr bwMode="auto">
          <a:xfrm>
            <a:off x="712788" y="225425"/>
            <a:ext cx="7675562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006475">
              <a:lnSpc>
                <a:spcPct val="90000"/>
              </a:lnSpc>
            </a:pPr>
            <a:r>
              <a:rPr lang="ru-RU" sz="2800" dirty="0">
                <a:solidFill>
                  <a:srgbClr val="921A1D"/>
                </a:solidFill>
                <a:latin typeface="Times New Roman" pitchFamily="18" charset="0"/>
                <a:cs typeface="Times New Roman" pitchFamily="18" charset="0"/>
              </a:rPr>
              <a:t>Реестр </a:t>
            </a:r>
            <a:r>
              <a:rPr lang="ru-RU" sz="2800" dirty="0" smtClean="0">
                <a:solidFill>
                  <a:srgbClr val="921A1D"/>
                </a:solidFill>
                <a:latin typeface="Times New Roman" pitchFamily="18" charset="0"/>
                <a:cs typeface="Times New Roman" pitchFamily="18" charset="0"/>
              </a:rPr>
              <a:t>рисков</a:t>
            </a:r>
            <a:endParaRPr lang="ru-RU" sz="2800" dirty="0">
              <a:solidFill>
                <a:srgbClr val="2AF4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611833"/>
              </p:ext>
            </p:extLst>
          </p:nvPr>
        </p:nvGraphicFramePr>
        <p:xfrm>
          <a:off x="712788" y="1146175"/>
          <a:ext cx="7964358" cy="1651166"/>
        </p:xfrm>
        <a:graphic>
          <a:graphicData uri="http://schemas.openxmlformats.org/drawingml/2006/table">
            <a:tbl>
              <a:tblPr firstRow="1" firstCol="1" bandRow="1"/>
              <a:tblGrid>
                <a:gridCol w="45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0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8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76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8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8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61024" marR="61024" marT="0" marB="0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8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риска</a:t>
                      </a:r>
                    </a:p>
                  </a:txBody>
                  <a:tcPr marL="61024" marR="61024" marT="0" marB="0"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8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Действия по предупреждению риска</a:t>
                      </a:r>
                    </a:p>
                  </a:txBody>
                  <a:tcPr marL="61024" marR="61024" marT="0" marB="0"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61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marL="0" algn="l" defTabSz="1007943" rtl="0" eaLnBrk="1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</a:t>
                      </a: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либо н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едостаточное</a:t>
                      </a: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финансирование</a:t>
                      </a:r>
                      <a:endParaRPr lang="ru-RU" sz="20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Привлечение внебюджетных средств. Спонсорская помощь.</a:t>
                      </a:r>
                    </a:p>
                    <a:p>
                      <a:pPr marL="0" algn="l" defTabSz="1007943" rtl="0" eaLnBrk="1" latinLnBrk="0" hangingPunct="1"/>
                      <a:endParaRPr lang="ru-RU" sz="20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071334"/>
              </p:ext>
            </p:extLst>
          </p:nvPr>
        </p:nvGraphicFramePr>
        <p:xfrm>
          <a:off x="395288" y="1052513"/>
          <a:ext cx="8497887" cy="3602355"/>
        </p:xfrm>
        <a:graphic>
          <a:graphicData uri="http://schemas.openxmlformats.org/drawingml/2006/table">
            <a:tbl>
              <a:tblPr/>
              <a:tblGrid>
                <a:gridCol w="538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38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50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статьи расхода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Цена за единицу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руб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Общая стоимость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тыс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руб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Источники финансирования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Материально –техническая база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(см. след. слайд)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бюджет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29199-3893-422B-A2EF-AE6F51FDD5F7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36932" name="Заголовок 5"/>
          <p:cNvSpPr txBox="1">
            <a:spLocks/>
          </p:cNvSpPr>
          <p:nvPr/>
        </p:nvSpPr>
        <p:spPr bwMode="auto">
          <a:xfrm>
            <a:off x="395288" y="-31750"/>
            <a:ext cx="38989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1006475">
              <a:lnSpc>
                <a:spcPct val="90000"/>
              </a:lnSpc>
            </a:pPr>
            <a:r>
              <a:rPr lang="ru-RU" sz="2800">
                <a:solidFill>
                  <a:srgbClr val="921A1D"/>
                </a:solidFill>
                <a:latin typeface="Times New Roman" pitchFamily="18" charset="0"/>
                <a:cs typeface="Times New Roman" pitchFamily="18" charset="0"/>
              </a:rPr>
              <a:t>Бюджет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857224" y="0"/>
            <a:ext cx="7003914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Материально –техническая база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919887"/>
              </p:ext>
            </p:extLst>
          </p:nvPr>
        </p:nvGraphicFramePr>
        <p:xfrm>
          <a:off x="214282" y="785795"/>
          <a:ext cx="8715404" cy="5643606"/>
        </p:xfrm>
        <a:graphic>
          <a:graphicData uri="http://schemas.openxmlformats.org/drawingml/2006/table">
            <a:tbl>
              <a:tblPr/>
              <a:tblGrid>
                <a:gridCol w="2532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8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51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12" marR="3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/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шт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12" marR="3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Сумма (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тыс.руб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шт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12" marR="3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Сумма (тыс. руб.)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12" marR="3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670">
                <a:tc rowSpan="1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Приобретение оборудования для спортивного зала</a:t>
                      </a:r>
                      <a:endParaRPr lang="ru-RU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12" marR="3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Мягкий модуль детская тактильная дорожка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!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450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Мат дидактический «Цветочек»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Тактильная платформа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!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Тактильный комплекс 11 модулей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!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Напольная плитка «Сенсорный пол»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Фибероптический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модуль «Сухой душ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»!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Ворота для метания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Башня для лазания с рулем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!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Комплект балансирования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!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9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Комплект терапевтических элементов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!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9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Тренажер для развития двигательной активности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!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Сухой бассейн </a:t>
                      </a: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967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12" marR="3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Интерактивный сухой бассейн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!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510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13" y="365125"/>
            <a:ext cx="8010553" cy="92073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Образцы оборудования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80814-0EA2-4F56-B8A3-4682D0DCB02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6" name="Содержимое 5" descr="http://sabirovsk.ru/uploads/taktylnaya_dorozhka_sostavnaya_2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357298"/>
            <a:ext cx="2500330" cy="321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User\Desktop\kisspng-bag-plastic-transport-balloon-multi-sports-5b29aeaecda885.1368021915294583508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1" y="1357298"/>
            <a:ext cx="2952284" cy="3214710"/>
          </a:xfrm>
          <a:prstGeom prst="rect">
            <a:avLst/>
          </a:prstGeom>
          <a:noFill/>
        </p:spPr>
      </p:pic>
      <p:pic>
        <p:nvPicPr>
          <p:cNvPr id="1027" name="Picture 3" descr="C:\Users\User\Desktop\s849559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357298"/>
            <a:ext cx="2424119" cy="321471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4857760"/>
            <a:ext cx="242889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Тактильный комплекс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4857760"/>
            <a:ext cx="2643206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Комплект 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терапевтических элементов </a:t>
            </a:r>
            <a:endParaRPr lang="ru-RU" sz="16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4857760"/>
            <a:ext cx="242889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Фибероптический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модуль «Сухой душ»</a:t>
            </a:r>
            <a:endParaRPr lang="ru-RU" sz="16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9421CD-827D-42AB-B584-D7D580DE8177}" type="slidenum"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Заголовок 1"/>
          <p:cNvSpPr txBox="1">
            <a:spLocks/>
          </p:cNvSpPr>
          <p:nvPr/>
        </p:nvSpPr>
        <p:spPr bwMode="auto">
          <a:xfrm>
            <a:off x="500034" y="357166"/>
            <a:ext cx="8072494" cy="12858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1006475">
              <a:lnSpc>
                <a:spcPct val="90000"/>
              </a:lnSpc>
            </a:pPr>
            <a:r>
              <a:rPr lang="ru-RU" sz="4000" b="1" dirty="0">
                <a:solidFill>
                  <a:srgbClr val="FF0000"/>
                </a:solidFill>
                <a:latin typeface="Calibri Light" pitchFamily="34" charset="0"/>
              </a:rPr>
              <a:t>  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Модель функционирования </a:t>
            </a:r>
          </a:p>
          <a:p>
            <a:pPr algn="ctr" defTabSz="1006475">
              <a:lnSpc>
                <a:spcPct val="90000"/>
              </a:lnSpc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результатов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проекта</a:t>
            </a:r>
          </a:p>
        </p:txBody>
      </p:sp>
      <p:sp>
        <p:nvSpPr>
          <p:cNvPr id="37891" name="Прямоугольник 6"/>
          <p:cNvSpPr>
            <a:spLocks noChangeArrowheads="1"/>
          </p:cNvSpPr>
          <p:nvPr/>
        </p:nvSpPr>
        <p:spPr bwMode="auto">
          <a:xfrm>
            <a:off x="285719" y="1500174"/>
            <a:ext cx="85725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defTabSz="985838">
              <a:buAutoNum type="arabicPeriod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defTabSz="985838">
              <a:buFontTx/>
              <a:buAutoNum type="arabicPeriod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21569961"/>
              </p:ext>
            </p:extLst>
          </p:nvPr>
        </p:nvGraphicFramePr>
        <p:xfrm>
          <a:off x="428596" y="2151082"/>
          <a:ext cx="8215370" cy="442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142976" y="4214818"/>
            <a:ext cx="7543800" cy="1088068"/>
          </a:xfrm>
        </p:spPr>
        <p:txBody>
          <a:bodyPr>
            <a:normAutofit fontScale="90000"/>
          </a:bodyPr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 КОП» ТН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pc="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1600" spc="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</a:br>
            <a:r>
              <a:rPr lang="ru-RU" sz="1800" spc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Знакомство детей старшего дошкольного возраста </a:t>
            </a:r>
            <a:r>
              <a:rPr lang="ru-RU" sz="1800" spc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профессиями: Электрик; Конструктор автомобилей; Программист, Веб – дизайнер интерфейсов, Строитель, Крановщик, Авиаконструктор, Механик, Проектировщик, Художник – мультипликатор и др. (не менее </a:t>
            </a:r>
            <a:r>
              <a:rPr lang="ru-RU" sz="1800" spc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 практик)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«Повышение привлекательности системы внеурочной (воспитательной) деятельности как условие личностного развития разных категорий детей» (портфель №2)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«Центр развития ребенка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«Детский сад № 11 г. Добрянка»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31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CA67DF-0202-4C17-9EEE-1D70284C31E0}" type="slidenum"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41600"/>
              </p:ext>
            </p:extLst>
          </p:nvPr>
        </p:nvGraphicFramePr>
        <p:xfrm>
          <a:off x="611560" y="476672"/>
          <a:ext cx="7764970" cy="21524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2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350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проекта (полное):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Здоровьеформирующий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инклюзивный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мост для  детей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 5 месяцев до 7 лет  с особыми потребностями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</a:txBody>
                  <a:tcPr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97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проекта (сокращенное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Здоровьеформирующий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инклюзивный мост»</a:t>
                      </a:r>
                    </a:p>
                  </a:txBody>
                  <a:tcPr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Group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331567"/>
              </p:ext>
            </p:extLst>
          </p:nvPr>
        </p:nvGraphicFramePr>
        <p:xfrm>
          <a:off x="642910" y="2671954"/>
          <a:ext cx="7715304" cy="3697436"/>
        </p:xfrm>
        <a:graphic>
          <a:graphicData uri="http://schemas.openxmlformats.org/drawingml/2006/table">
            <a:tbl>
              <a:tblPr>
                <a:solidFill>
                  <a:srgbClr val="F99B1C"/>
                </a:solidFill>
              </a:tblPr>
              <a:tblGrid>
                <a:gridCol w="1860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638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Формальные основания для инициации проекта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Федеральный закон от 29 декабря 2012 г. № 273-ФЗ (ред. от 31.12.2014, с изменениями от 02.05.2015) «Об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образовании в Российской Федерации».</a:t>
                      </a:r>
                    </a:p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"Приоритетный проект "Формирование здорового образа жизни" (утв. президиумом Совета при Президенте РФ по стратегическому развитию и приоритетным проектам, протокол от 26.07.2017 N 8).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2672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Региональный проект «Поддержка семей, имеющих детей».</a:t>
                      </a:r>
                    </a:p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 Стратегия развития системы образования ДМО.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 Программа развития МАДОУ «Центр развития ребенка «Детский сад № 11 г. Добрянка».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80814-0EA2-4F56-B8A3-4682D0DCB02F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-1"/>
            <a:ext cx="8424935" cy="6721475"/>
          </a:xfrm>
        </p:spPr>
      </p:pic>
    </p:spTree>
    <p:extLst>
      <p:ext uri="{BB962C8B-B14F-4D97-AF65-F5344CB8AC3E}">
        <p14:creationId xmlns:p14="http://schemas.microsoft.com/office/powerpoint/2010/main" val="269060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5125"/>
            <a:ext cx="8208911" cy="635635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80814-0EA2-4F56-B8A3-4682D0DCB02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724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80814-0EA2-4F56-B8A3-4682D0DCB02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9719"/>
            <a:ext cx="8856984" cy="6671756"/>
          </a:xfrm>
        </p:spPr>
      </p:pic>
    </p:spTree>
    <p:extLst>
      <p:ext uri="{BB962C8B-B14F-4D97-AF65-F5344CB8AC3E}">
        <p14:creationId xmlns:p14="http://schemas.microsoft.com/office/powerpoint/2010/main" val="1423005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80814-0EA2-4F56-B8A3-4682D0DCB02F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39"/>
            <a:ext cx="8640959" cy="6532835"/>
          </a:xfrm>
        </p:spPr>
      </p:pic>
    </p:spTree>
    <p:extLst>
      <p:ext uri="{BB962C8B-B14F-4D97-AF65-F5344CB8AC3E}">
        <p14:creationId xmlns:p14="http://schemas.microsoft.com/office/powerpoint/2010/main" val="213128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EAF8D-A0CE-4041-B670-A8F433F5A98D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3038"/>
            <a:ext cx="8496944" cy="656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68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80814-0EA2-4F56-B8A3-4682D0DCB02F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323"/>
            <a:ext cx="8104981" cy="6533151"/>
          </a:xfrm>
        </p:spPr>
      </p:pic>
    </p:spTree>
    <p:extLst>
      <p:ext uri="{BB962C8B-B14F-4D97-AF65-F5344CB8AC3E}">
        <p14:creationId xmlns:p14="http://schemas.microsoft.com/office/powerpoint/2010/main" val="3623978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EAF8D-A0CE-4041-B670-A8F433F5A98D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766"/>
            <a:ext cx="8856984" cy="664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99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EAF8D-A0CE-4041-B670-A8F433F5A98D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" y="0"/>
            <a:ext cx="9133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23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80814-0EA2-4F56-B8A3-4682D0DCB02F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260647"/>
            <a:ext cx="8111642" cy="6460827"/>
          </a:xfrm>
        </p:spPr>
      </p:pic>
    </p:spTree>
    <p:extLst>
      <p:ext uri="{BB962C8B-B14F-4D97-AF65-F5344CB8AC3E}">
        <p14:creationId xmlns:p14="http://schemas.microsoft.com/office/powerpoint/2010/main" val="211758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5ED0F4-D1FB-433F-A946-CC5EF8D34FCD}" type="slidenum">
              <a:rPr lang="ru-RU" sz="1200" b="1">
                <a:solidFill>
                  <a:schemeClr val="tx1"/>
                </a:solidFill>
              </a:rPr>
              <a:pPr/>
              <a:t>3</a:t>
            </a:fld>
            <a:endParaRPr lang="ru-RU" sz="1200" b="1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007056"/>
              </p:ext>
            </p:extLst>
          </p:nvPr>
        </p:nvGraphicFramePr>
        <p:xfrm>
          <a:off x="627063" y="549275"/>
          <a:ext cx="8159779" cy="3155391"/>
        </p:xfrm>
        <a:graphic>
          <a:graphicData uri="http://schemas.openxmlformats.org/drawingml/2006/table">
            <a:tbl>
              <a:tblPr firstRow="1" firstCol="1" bandRow="1"/>
              <a:tblGrid>
                <a:gridCol w="2087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12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начала и окончания проекта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 октября 2021г.</a:t>
                      </a:r>
                      <a:r>
                        <a:rPr lang="ru-RU" sz="200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- 01 октября 2023 г. (2 года)</a:t>
                      </a:r>
                      <a:endParaRPr lang="ru-RU" sz="2000" b="0" dirty="0">
                        <a:solidFill>
                          <a:srgbClr val="F267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9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10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Куратор проекта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marR="0" lvl="0" indent="4445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Кочкина Татьяна Викторовна, заведующий МАДОУ «ЦРР «Детский сад № 11 г. Добрянка»</a:t>
                      </a:r>
                    </a:p>
                    <a:p>
                      <a:pPr marL="90170" marR="0" lvl="0" indent="4445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aseline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87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</a:t>
                      </a:r>
                    </a:p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Бажина</a:t>
                      </a:r>
                      <a:r>
                        <a:rPr lang="ru-RU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Светлана</a:t>
                      </a:r>
                      <a:r>
                        <a:rPr lang="ru-RU" sz="20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Юрьевна, методист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МАДОУ «ЦРР «Детский сад № 11 г. Добрянка»</a:t>
                      </a:r>
                      <a:endParaRPr lang="ru-RU" sz="2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082483"/>
              </p:ext>
            </p:extLst>
          </p:nvPr>
        </p:nvGraphicFramePr>
        <p:xfrm>
          <a:off x="627063" y="3714753"/>
          <a:ext cx="8159780" cy="3013708"/>
        </p:xfrm>
        <a:graphic>
          <a:graphicData uri="http://schemas.openxmlformats.org/drawingml/2006/table">
            <a:tbl>
              <a:tblPr firstRow="1" bandRow="1"/>
              <a:tblGrid>
                <a:gridCol w="2087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370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Список разработчиков 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роекта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(регион,  должность, место работы)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Бажина</a:t>
                      </a:r>
                      <a:r>
                        <a:rPr lang="ru-RU" sz="2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Светлана Юрьевна, методист;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Бражкина</a:t>
                      </a:r>
                      <a:r>
                        <a:rPr lang="ru-RU" sz="2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Светлана Анатольевна, педагог – психолог;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Вилисова</a:t>
                      </a:r>
                      <a:r>
                        <a:rPr lang="ru-RU" sz="2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Ольга</a:t>
                      </a:r>
                      <a:r>
                        <a:rPr lang="ru-RU" sz="200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Рафаиловна, инструктор по физической культуре;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Сергеенко</a:t>
                      </a:r>
                      <a:r>
                        <a:rPr lang="ru-RU" sz="200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Елена Геннадьевна, инструктор по физической культуре</a:t>
                      </a:r>
                      <a:endParaRPr lang="ru-RU" sz="2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424936" cy="568863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82365902"/>
              </p:ext>
            </p:extLst>
          </p:nvPr>
        </p:nvGraphicFramePr>
        <p:xfrm>
          <a:off x="251520" y="476672"/>
          <a:ext cx="856895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3857620" y="2000240"/>
            <a:ext cx="150019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3714745" y="5000636"/>
            <a:ext cx="128588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286512" y="3143248"/>
            <a:ext cx="357190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2357422" y="3071810"/>
            <a:ext cx="357190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428992" y="3071810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Предпосылки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проекта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424936" cy="568863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86007515"/>
              </p:ext>
            </p:extLst>
          </p:nvPr>
        </p:nvGraphicFramePr>
        <p:xfrm>
          <a:off x="251520" y="476672"/>
          <a:ext cx="856895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3857620" y="2000240"/>
            <a:ext cx="150019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4000496" y="5000636"/>
            <a:ext cx="128588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286512" y="3143248"/>
            <a:ext cx="357190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2357422" y="3071810"/>
            <a:ext cx="357190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428992" y="3071810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Предпосылки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проекта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72264" y="2714620"/>
            <a:ext cx="2071702" cy="2143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спортивный зал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58016" y="6357958"/>
            <a:ext cx="1928826" cy="2143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тренажёрный зал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28860" y="6357958"/>
            <a:ext cx="1285884" cy="2143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бассейн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Корневая причина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637202"/>
              </p:ext>
            </p:extLst>
          </p:nvPr>
        </p:nvGraphicFramePr>
        <p:xfrm>
          <a:off x="0" y="1357298"/>
          <a:ext cx="9144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80814-0EA2-4F56-B8A3-4682D0DCB02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17D8AA-7983-427B-818B-030A39F6997B}" type="slidenum"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609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844092"/>
              </p:ext>
            </p:extLst>
          </p:nvPr>
        </p:nvGraphicFramePr>
        <p:xfrm>
          <a:off x="0" y="565117"/>
          <a:ext cx="9036018" cy="6083418"/>
        </p:xfrm>
        <a:graphic>
          <a:graphicData uri="http://schemas.openxmlformats.org/drawingml/2006/table">
            <a:tbl>
              <a:tblPr/>
              <a:tblGrid>
                <a:gridCol w="122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4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6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0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0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38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6884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2A7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latin typeface="Calibri Ligh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условий для построения </a:t>
                      </a:r>
                      <a:r>
                        <a:rPr lang="ru-RU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здоровьеформирующего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воспитательно-образовательного пространства в ДОУ через приобретение современного </a:t>
                      </a:r>
                      <a:r>
                        <a:rPr lang="ru-RU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физкультурно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– оздоровительного</a:t>
                      </a:r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оборудования для</a:t>
                      </a:r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спортивного</a:t>
                      </a:r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зала.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955">
                <a:tc rowSpan="5"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их значения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годам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2A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E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cs typeface="Arial" charset="0"/>
                        </a:rPr>
                        <a:t>Период,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</a:t>
                      </a:r>
                      <a:endParaRPr lang="ru-RU" sz="14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</a:t>
                      </a:r>
                      <a:endParaRPr lang="ru-RU" sz="14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41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детей физкультурно – оздоровительной деятельностью с использованием нового  современного оборудования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основной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</a:t>
                      </a:r>
                      <a:endParaRPr lang="ru-RU" sz="14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охвата   детей с ОВЗ Службой ранней помощи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косвенный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</a:t>
                      </a:r>
                      <a:endParaRPr lang="ru-RU" sz="14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4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участия родителей  в 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совместных мероприятиях с детьми в рамках инклюзии.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аналитический</a:t>
                      </a:r>
                    </a:p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чел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baseline="0" dirty="0" smtClean="0"/>
                        <a:t>30 чел</a:t>
                      </a:r>
                      <a:endParaRPr lang="ru-RU" sz="1400" b="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baseline="0" dirty="0" smtClean="0"/>
                        <a:t>50 чел</a:t>
                      </a:r>
                      <a:endParaRPr lang="ru-RU" sz="1400" b="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чел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607" name="Заголовок 5"/>
          <p:cNvSpPr txBox="1">
            <a:spLocks/>
          </p:cNvSpPr>
          <p:nvPr/>
        </p:nvSpPr>
        <p:spPr bwMode="auto">
          <a:xfrm>
            <a:off x="2928926" y="0"/>
            <a:ext cx="400052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1006475">
              <a:lnSpc>
                <a:spcPct val="90000"/>
              </a:lnSpc>
            </a:pPr>
            <a:r>
              <a:rPr lang="ru-RU" sz="2800" dirty="0" err="1">
                <a:solidFill>
                  <a:srgbClr val="921A1D"/>
                </a:solidFill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2800" dirty="0">
                <a:solidFill>
                  <a:srgbClr val="921A1D"/>
                </a:solidFill>
                <a:latin typeface="Times New Roman" pitchFamily="18" charset="0"/>
                <a:cs typeface="Times New Roman" pitchFamily="18" charset="0"/>
              </a:rPr>
              <a:t> проекта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FA1E56-41DA-4595-A9E5-41598FC82863}" type="slidenum"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335448"/>
              </p:ext>
            </p:extLst>
          </p:nvPr>
        </p:nvGraphicFramePr>
        <p:xfrm>
          <a:off x="251520" y="1453378"/>
          <a:ext cx="8424936" cy="5164684"/>
        </p:xfrm>
        <a:graphic>
          <a:graphicData uri="http://schemas.openxmlformats.org/drawingml/2006/table">
            <a:tbl>
              <a:tblPr firstRow="1" bandRow="1"/>
              <a:tblGrid>
                <a:gridCol w="2016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8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468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Задача 1</a:t>
                      </a:r>
                      <a:endParaRPr lang="ru-RU" sz="18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Создать равные условия для психофизического развития детей  ОВЗ в ДОУ с помощью создания специальных условий  и использование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спортивного оборудования</a:t>
                      </a:r>
                    </a:p>
                    <a:p>
                      <a:pPr algn="ctr"/>
                      <a:endParaRPr lang="ru-RU" sz="18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457200" marR="0" lvl="0" indent="-4572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610" name="Заголовок 1"/>
          <p:cNvSpPr txBox="1">
            <a:spLocks/>
          </p:cNvSpPr>
          <p:nvPr/>
        </p:nvSpPr>
        <p:spPr bwMode="auto">
          <a:xfrm>
            <a:off x="287338" y="500042"/>
            <a:ext cx="8856662" cy="79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1006475">
              <a:lnSpc>
                <a:spcPct val="90000"/>
              </a:lnSpc>
            </a:pPr>
            <a:r>
              <a:rPr lang="ru-RU" sz="2800" b="1" dirty="0">
                <a:solidFill>
                  <a:srgbClr val="0062A7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>
                <a:solidFill>
                  <a:srgbClr val="921A1D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Идея проекта раскрывается через задачи проекта.</a:t>
            </a:r>
            <a:r>
              <a:rPr lang="ru-RU" sz="2800" dirty="0">
                <a:solidFill>
                  <a:srgbClr val="921A1D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921A1D"/>
              </a:solidFill>
              <a:latin typeface="Times New Roman" pitchFamily="18" charset="0"/>
              <a:ea typeface="Arial Unicode MS"/>
              <a:cs typeface="Times New Roman" pitchFamily="18" charset="0"/>
            </a:endParaRPr>
          </a:p>
          <a:p>
            <a:pPr defTabSz="1006475">
              <a:lnSpc>
                <a:spcPct val="90000"/>
              </a:lnSpc>
            </a:pPr>
            <a:endParaRPr lang="ru-RU" sz="2800" dirty="0">
              <a:solidFill>
                <a:srgbClr val="921A1D"/>
              </a:solidFill>
              <a:latin typeface="Times New Roman" pitchFamily="18" charset="0"/>
              <a:ea typeface="Arial Unicode MS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339752" y="1457235"/>
            <a:ext cx="2988332" cy="1563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Тактильный комплекс 11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модулей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328084" y="4869159"/>
            <a:ext cx="3348372" cy="1563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Комплект терапевтических элементов 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339752" y="4869160"/>
            <a:ext cx="2988332" cy="1563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Тренажер для развития двигательной активности 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37520" y="2936657"/>
            <a:ext cx="4248472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defTabSz="1007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Оборудование спортивного зала</a:t>
            </a: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5328084" y="1484784"/>
            <a:ext cx="349238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Фибероптический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модуль «Сухой душ»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80D63-98E2-40B9-8013-273C09068B85}" type="slidenum"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262907"/>
              </p:ext>
            </p:extLst>
          </p:nvPr>
        </p:nvGraphicFramePr>
        <p:xfrm>
          <a:off x="179388" y="657225"/>
          <a:ext cx="8533953" cy="5507975"/>
        </p:xfrm>
        <a:graphic>
          <a:graphicData uri="http://schemas.openxmlformats.org/drawingml/2006/table">
            <a:tbl>
              <a:tblPr firstRow="1" bandRow="1"/>
              <a:tblGrid>
                <a:gridCol w="217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5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0797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Задача 2.</a:t>
                      </a:r>
                      <a:endParaRPr kumimoji="0" lang="ru-R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Создать условия для привлечения родителей к 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здоровьеформированию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развитию детей с особыми образовательными потребностями: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Совместные мероприятия в ДОУ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совместные занятия в физкультурном и тренажерном зале, Дни здоровья, прогулки выходного дня, индивидуальные консультации, изготовление нестандартного оборудования для развития физической активности детей.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Служба ранней помощи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 диагностика, консультации, совместные занятия.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Бассейн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оздоровительное плавание.</a:t>
                      </a:r>
                      <a:endParaRPr lang="ru-RU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етро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4294</TotalTime>
  <Words>1265</Words>
  <Application>Microsoft Office PowerPoint</Application>
  <PresentationFormat>Экран (4:3)</PresentationFormat>
  <Paragraphs>294</Paragraphs>
  <Slides>28</Slides>
  <Notes>11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 Unicode MS</vt:lpstr>
      <vt:lpstr>Arial</vt:lpstr>
      <vt:lpstr>Calibri</vt:lpstr>
      <vt:lpstr>Calibri Light</vt:lpstr>
      <vt:lpstr>Times New Roman</vt:lpstr>
      <vt:lpstr>Verdana</vt:lpstr>
      <vt:lpstr>Wingdings 2</vt:lpstr>
      <vt:lpstr>HDOfficeLightV0</vt:lpstr>
      <vt:lpstr>Ретро</vt:lpstr>
      <vt:lpstr>   «Здоровьеформирующий  инклюзивный мост для детей  с 5 месяцев до 7 лет с особыми потребностями»  «Повышение привлекательности системы внеурочной (воспитательной) деятельности как условие личностного развития разных категорий детей» (портфель №2)  МАДОУ «Центр развития ребенка  «Детский сад № 11 г. Добрянка»</vt:lpstr>
      <vt:lpstr>Презентация PowerPoint</vt:lpstr>
      <vt:lpstr>Презентация PowerPoint</vt:lpstr>
      <vt:lpstr>Презентация PowerPoint</vt:lpstr>
      <vt:lpstr>Презентация PowerPoint</vt:lpstr>
      <vt:lpstr>Корневая причина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Контрольные точки </vt:lpstr>
      <vt:lpstr>Презентация PowerPoint</vt:lpstr>
      <vt:lpstr>Презентация PowerPoint</vt:lpstr>
      <vt:lpstr>Презентация PowerPoint</vt:lpstr>
      <vt:lpstr> Материально –техническая база </vt:lpstr>
      <vt:lpstr>Образцы оборудования</vt:lpstr>
      <vt:lpstr>Презентация PowerPoint</vt:lpstr>
      <vt:lpstr>   «ПРОФИ КОП» ТН  Знакомство детей старшего дошкольного возраста с профессиями: Электрик; Конструктор автомобилей; Программист, Веб – дизайнер интерфейсов, Строитель, Крановщик, Авиаконструктор, Механик, Проектировщик, Художник – мультипликатор и др. (не менее 12 практик)   «Повышение привлекательности системы внеурочной (воспитательной) деятельности как условие личностного развития разных категорий детей» (портфель №2)  МАДОУ «Центр развития ребенка  «Детский сад № 11 г. Добрянка»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Менеджмент в социальной сфере. Социальное проектирование.</dc:title>
  <dc:creator>Наталья</dc:creator>
  <cp:lastModifiedBy>metod</cp:lastModifiedBy>
  <cp:revision>473</cp:revision>
  <dcterms:created xsi:type="dcterms:W3CDTF">2012-01-11T08:01:34Z</dcterms:created>
  <dcterms:modified xsi:type="dcterms:W3CDTF">2022-04-28T11:48:53Z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D6941562-0129-4D85-9E6F-FDD427487D97</vt:lpwstr>
  </property>
  <property fmtid="{D5CDD505-2E9C-101B-9397-08002B2CF9AE}" pid="3" name="ArticulatePath">
    <vt:lpwstr>ФОРМА ПРОЕКТ. предложения 1.09.19</vt:lpwstr>
  </property>
</Properties>
</file>