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  <p:sldMasterId id="2147483757" r:id="rId3"/>
    <p:sldMasterId id="2147483769" r:id="rId4"/>
    <p:sldMasterId id="2147483781" r:id="rId5"/>
    <p:sldMasterId id="2147483793" r:id="rId6"/>
    <p:sldMasterId id="2147483817" r:id="rId7"/>
  </p:sldMasterIdLst>
  <p:notesMasterIdLst>
    <p:notesMasterId r:id="rId20"/>
  </p:notesMasterIdLst>
  <p:sldIdLst>
    <p:sldId id="511" r:id="rId8"/>
    <p:sldId id="510" r:id="rId9"/>
    <p:sldId id="529" r:id="rId10"/>
    <p:sldId id="535" r:id="rId11"/>
    <p:sldId id="537" r:id="rId12"/>
    <p:sldId id="539" r:id="rId13"/>
    <p:sldId id="541" r:id="rId14"/>
    <p:sldId id="556" r:id="rId15"/>
    <p:sldId id="558" r:id="rId16"/>
    <p:sldId id="559" r:id="rId17"/>
    <p:sldId id="520" r:id="rId18"/>
    <p:sldId id="552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9D9"/>
    <a:srgbClr val="FF0000"/>
    <a:srgbClr val="3865B6"/>
    <a:srgbClr val="3459C2"/>
    <a:srgbClr val="157535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3" autoAdjust="0"/>
  </p:normalViewPr>
  <p:slideViewPr>
    <p:cSldViewPr>
      <p:cViewPr>
        <p:scale>
          <a:sx n="130" d="100"/>
          <a:sy n="130" d="100"/>
        </p:scale>
        <p:origin x="780" y="19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29720597759615"/>
          <c:y val="7.3716968724738333E-2"/>
          <c:w val="0.53496587856417632"/>
          <c:h val="0.4513350917637610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F59D9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'[Лист Microsoft Office Excel.xlsx]Лист1'!$A$3:$A$5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</c:v>
                </c:pt>
              </c:strCache>
            </c:strRef>
          </c:cat>
          <c:val>
            <c:numRef>
              <c:f>'[Лист Microsoft Office Excel.xlsx]Лист1'!$B$3:$B$5</c:f>
              <c:numCache>
                <c:formatCode>0%</c:formatCode>
                <c:ptCount val="3"/>
                <c:pt idx="0">
                  <c:v>0.18</c:v>
                </c:pt>
                <c:pt idx="1">
                  <c:v>0.3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070912"/>
        <c:axId val="102089088"/>
        <c:axId val="0"/>
      </c:bar3DChart>
      <c:catAx>
        <c:axId val="10207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89088"/>
        <c:crosses val="autoZero"/>
        <c:auto val="1"/>
        <c:lblAlgn val="ctr"/>
        <c:lblOffset val="100"/>
        <c:noMultiLvlLbl val="0"/>
      </c:catAx>
      <c:valAx>
        <c:axId val="102089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07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72894758200092"/>
          <c:y val="0.23486815233268951"/>
          <c:w val="0.34145903140905981"/>
          <c:h val="0.5962039710066667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сводная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1">
                  <c:v>2016-2017 (дети 5-7 лет)</c:v>
                </c:pt>
                <c:pt idx="2">
                  <c:v>2017-2018 (дети с 4 до 7 дет)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162</c:v>
                </c:pt>
                <c:pt idx="2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4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3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036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9356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3511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938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58951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2846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915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154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1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89822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2088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3314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0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3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2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95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62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7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2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6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12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67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7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30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79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25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39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76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95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70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95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73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03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6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13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04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50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83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4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6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3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50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7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8007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427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1426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6770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2112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863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27896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16187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37386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48072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4262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0831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9982"/>
      </p:ext>
    </p:extLst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139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91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33238"/>
      </p:ext>
    </p:extLst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1605"/>
      </p:ext>
    </p:extLst>
  </p:cSld>
  <p:clrMapOvr>
    <a:masterClrMapping/>
  </p:clrMapOvr>
  <p:transition spd="slow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6053"/>
      </p:ext>
    </p:extLst>
  </p:cSld>
  <p:clrMapOvr>
    <a:masterClrMapping/>
  </p:clrMapOvr>
  <p:transition spd="slow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00315"/>
      </p:ext>
    </p:extLst>
  </p:cSld>
  <p:clrMapOvr>
    <a:masterClrMapping/>
  </p:clrMapOvr>
  <p:transition spd="slow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95733"/>
      </p:ext>
    </p:extLst>
  </p:cSld>
  <p:clrMapOvr>
    <a:masterClrMapping/>
  </p:clrMapOvr>
  <p:transition spd="slow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1653"/>
      </p:ext>
    </p:extLst>
  </p:cSld>
  <p:clrMapOvr>
    <a:masterClrMapping/>
  </p:clrMapOvr>
  <p:transition spd="slow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998"/>
      </p:ext>
    </p:extLst>
  </p:cSld>
  <p:clrMapOvr>
    <a:masterClrMapping/>
  </p:clrMapOvr>
  <p:transition spd="slow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44785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21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7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F9A9FB-6982-40A2-B44E-CCD50FFD237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DE5998-B0AD-4267-908B-BD9102D7319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4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86331"/>
              </p:ext>
            </p:extLst>
          </p:nvPr>
        </p:nvGraphicFramePr>
        <p:xfrm>
          <a:off x="179512" y="476672"/>
          <a:ext cx="8784976" cy="5975969"/>
        </p:xfrm>
        <a:graphic>
          <a:graphicData uri="http://schemas.openxmlformats.org/drawingml/2006/table">
            <a:tbl>
              <a:tblPr firstRow="1" bandRow="1"/>
              <a:tblGrid>
                <a:gridCol w="2392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41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«Развитие инновационного мышления у  разных категорий детей дошкольного возраста через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краткосрочные образовательные практики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КОП)   в МБДОУ «Добрянский детский сад №19»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11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18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 Первые шаги к успеху»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95536" y="1"/>
            <a:ext cx="3898776" cy="450668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2A7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47994"/>
              </p:ext>
            </p:extLst>
          </p:nvPr>
        </p:nvGraphicFramePr>
        <p:xfrm>
          <a:off x="0" y="-193456"/>
          <a:ext cx="8964488" cy="6823972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311"/>
                <a:gridCol w="5622577"/>
                <a:gridCol w="896376"/>
                <a:gridCol w="955232"/>
                <a:gridCol w="1028712"/>
              </a:tblGrid>
              <a:tr h="1032606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 финансирования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Внебюджетные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Всего,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620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b="1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 направление проекта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99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 в  2018 -2019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324.000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694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Лото с животными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 DUPLO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(кол-во 10 наборов)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.000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42.000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88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Гигантский набор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DUPLO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(кол-во 1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27.000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27.000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2838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Кирпичики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 DUPLO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творческих занятий (кол-во 2 набора)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15.000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78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Дополнительный набор Конструктор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Lego Education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Vedo-2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(кол-во 3 набора)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7.500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7.500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73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Образовательное решение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 Education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«Простые механизмы» (кол-во 3 набора)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18.000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18.000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768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Набор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 Education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Планета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STEAM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(кол-во 1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.000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63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Конструктор «Наш родной город» (кол-во 2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32.000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32.000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58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педагогов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162.500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162.500</a:t>
                      </a:r>
                      <a:endParaRPr lang="ru-RU" sz="900" b="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399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итого в 2019 -2020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316.500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148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Кирпичики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 творческих занятий (кол-во 2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12.000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84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Набор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 Education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Vedo-2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(кол-во 1 набор)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22.000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22.000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53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Колеса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Lego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(кол-во 3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12.000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34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Конструктор по образовательной робототехнике " РОБОТРЕК МАЛЫШ-2".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(кол-во 3)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 компонентов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«РОБОТРЕК Малыш проект»  (кол-во 3)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69.000 </a:t>
                      </a:r>
                    </a:p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39.000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69.000</a:t>
                      </a:r>
                    </a:p>
                    <a:p>
                      <a:r>
                        <a:rPr lang="ru-RU" sz="900" dirty="0" smtClean="0"/>
                        <a:t>39.000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61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педагогов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162.500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162.500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56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итого в 2020-2021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smtClean="0">
                          <a:latin typeface="Times New Roman" pitchFamily="18" charset="0"/>
                          <a:cs typeface="Times New Roman" pitchFamily="18" charset="0"/>
                        </a:rPr>
                        <a:t>324.500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Набор по робототехнике</a:t>
                      </a:r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MRT1-2</a:t>
                      </a:r>
                      <a:r>
                        <a:rPr lang="en-US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BRAIN 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(кол-во 3 </a:t>
                      </a:r>
                      <a:r>
                        <a:rPr lang="ru-RU" sz="9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72.000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72.000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88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Робо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-конструктор программируемый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Hunarobo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Mrt3 1+2+3+4 (более 30-ти роботов)  (кол-во 2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90.000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90.000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педагогов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162.500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162.500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 за 3 года Материально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техническая база (конструкторы  технической направленности), </a:t>
                      </a:r>
                      <a:r>
                        <a:rPr lang="ru-RU" sz="9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педагогов</a:t>
                      </a:r>
                      <a:endParaRPr lang="ru-RU" sz="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965.000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965.000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07581"/>
              </p:ext>
            </p:extLst>
          </p:nvPr>
        </p:nvGraphicFramePr>
        <p:xfrm>
          <a:off x="179512" y="1052736"/>
          <a:ext cx="8712967" cy="5828551"/>
        </p:xfrm>
        <a:graphic>
          <a:graphicData uri="http://schemas.openxmlformats.org/drawingml/2006/table">
            <a:tbl>
              <a:tblPr firstRow="1" bandRow="1"/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современную систему дополнительного образования   в ДОО способствующую формированию инновационного мышления у разных категорий детей.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185">
                <a:tc row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годам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903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показателей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уровня инновационного мышления  разных категорий детей  по итогам психологических мониторингов.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2%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4%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 6%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9%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770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доли  (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 разных категорий детей, участвующих в олимпиадах и интеллектуальных, исследовательских, технических конкурсах различных уровней.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31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39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72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доли  разных категорий детей, являющихся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победителями и призерами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олимпиадах, интеллектуальных, исследовательских, технических конкурсов различных уровней</a:t>
                      </a:r>
                      <a:endParaRPr lang="ru-RU" sz="14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Косвенный </a:t>
                      </a:r>
                      <a:endParaRPr lang="ru-RU" sz="12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240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881063" y="286430"/>
            <a:ext cx="6427241" cy="92074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проекта  </a:t>
            </a:r>
          </a:p>
        </p:txBody>
      </p:sp>
    </p:spTree>
    <p:extLst>
      <p:ext uri="{BB962C8B-B14F-4D97-AF65-F5344CB8AC3E}">
        <p14:creationId xmlns:p14="http://schemas.microsoft.com/office/powerpoint/2010/main" val="2487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04350"/>
              </p:ext>
            </p:extLst>
          </p:nvPr>
        </p:nvGraphicFramePr>
        <p:xfrm>
          <a:off x="607955" y="188641"/>
          <a:ext cx="7924485" cy="3452546"/>
        </p:xfrm>
        <a:graphic>
          <a:graphicData uri="http://schemas.openxmlformats.org/drawingml/2006/table">
            <a:tbl>
              <a:tblPr firstRow="1" firstCol="1" bandRow="1"/>
              <a:tblGrid>
                <a:gridCol w="2019829">
                  <a:extLst>
                    <a:ext uri="{9D8B030D-6E8A-4147-A177-3AD203B41FA5}">
                      <a16:colId xmlns="" xmlns:a16="http://schemas.microsoft.com/office/drawing/2014/main" val="1973703757"/>
                    </a:ext>
                  </a:extLst>
                </a:gridCol>
                <a:gridCol w="4241645">
                  <a:extLst>
                    <a:ext uri="{9D8B030D-6E8A-4147-A177-3AD203B41FA5}">
                      <a16:colId xmlns="" xmlns:a16="http://schemas.microsoft.com/office/drawing/2014/main" val="119063058"/>
                    </a:ext>
                  </a:extLst>
                </a:gridCol>
                <a:gridCol w="1663011">
                  <a:extLst>
                    <a:ext uri="{9D8B030D-6E8A-4147-A177-3AD203B41FA5}">
                      <a16:colId xmlns="" xmlns:a16="http://schemas.microsoft.com/office/drawing/2014/main" val="2923494648"/>
                    </a:ext>
                  </a:extLst>
                </a:gridCol>
              </a:tblGrid>
              <a:tr h="716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01.09.2018-01.09.2020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года)</a:t>
                      </a: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1725505"/>
                  </a:ext>
                </a:extLst>
              </a:tr>
              <a:tr h="552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должность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8360854"/>
                  </a:ext>
                </a:extLst>
              </a:tr>
              <a:tr h="552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marR="0" lvl="0" indent="4445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Землякова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 Руководитель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проектного офиса,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C000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ДПО «ИМЦ» 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3251668"/>
                  </a:ext>
                </a:extLst>
              </a:tr>
              <a:tr h="716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заказчик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Кривенко Е.В., начальник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ДМР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6323597"/>
                  </a:ext>
                </a:extLst>
              </a:tr>
              <a:tr h="700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Парулава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Ирина Львовна, заведующий МБДОУ№19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Добрянка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Нечаева Наталья Александровна, заведующий МАДО№1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 </a:t>
                      </a:r>
                      <a:r>
                        <a:rPr lang="ru-RU" sz="14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Полазна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51737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75701"/>
              </p:ext>
            </p:extLst>
          </p:nvPr>
        </p:nvGraphicFramePr>
        <p:xfrm>
          <a:off x="539552" y="3670880"/>
          <a:ext cx="7992889" cy="3718560"/>
        </p:xfrm>
        <a:graphic>
          <a:graphicData uri="http://schemas.openxmlformats.org/drawingml/2006/table">
            <a:tbl>
              <a:tblPr firstRow="1" bandRow="1"/>
              <a:tblGrid>
                <a:gridCol w="2044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8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626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(регион,  должность, место работы)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Белоглазова Елена Александровна, заместитель заведующего по ВМР., МАДОУ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Гильфанова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Владимировна, педагог-психолог, МАДОУ№1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Ермакова Наталья Васильевна, воспитатель МАДОУ№1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Артемова Светлана Михайловна, учитель-логопед МАДОУ№1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Бестугина Оксана Валерьевна, воспитатель МАДОУ№1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Тарасова  Ирина Михайловна, заместитель заведующего по ВМР,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МБДОУ №19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Сабурова Наталья Николаевна, воспитатель МБДОУ №19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Омышева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Кристина Викторовна, учитель-логопед МБДОУ№19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Яковлева Оксана Николаевна, педагог-психолог МБДОУ№19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Юдина Ирина Владимировна, музыкальный руководитель, МБДОУ№19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2098" cy="1077170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      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644352" y="1124744"/>
            <a:ext cx="7721574" cy="5064251"/>
            <a:chOff x="1660988" y="2950997"/>
            <a:chExt cx="6727436" cy="36536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660988" y="2950997"/>
              <a:ext cx="2857337" cy="159601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Экономика развития требует </a:t>
              </a:r>
              <a:r>
                <a:rPr lang="ru-RU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инновационного мышления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Основы закладываются в дошкольном возрасте. 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Наиболее эффективный способ  -   КОП (краткосрочные образовательные практики)  (дополнительное образование) в ДОО.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724128" y="3106850"/>
              <a:ext cx="2664296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5" b="1" dirty="0">
                <a:solidFill>
                  <a:srgbClr val="157535"/>
                </a:solidFill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205803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2181751" y="5240289"/>
              <a:ext cx="5904656" cy="136438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Необходимы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новые подходы </a:t>
              </a:r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образовательной среде ДОУ, которые будут способствовать 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развитию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инновационного  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мышления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Наиболее эффективный способ  - КОП (создание личных пространств на основе выбора)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4318496" y="4508926"/>
              <a:ext cx="1631165" cy="731363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51801141"/>
              </p:ext>
            </p:extLst>
          </p:nvPr>
        </p:nvGraphicFramePr>
        <p:xfrm>
          <a:off x="5168591" y="476672"/>
          <a:ext cx="333665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916" y="2708920"/>
            <a:ext cx="3058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-2%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-18%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-80%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уровня развития инновационного мышления у детей ДОО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этот процент снижается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недостаточный акцент на данное направление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cclivia.de/wordpress/wp-content/uploads/blue-backgrounds-for-powerpoint-i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0389" b="2438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86380" y="1285860"/>
            <a:ext cx="385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Constantia" panose="02030602050306030303" pitchFamily="18" charset="0"/>
                <a:cs typeface="+mn-cs"/>
              </a:rPr>
              <a:t>Вариативная часть ООП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Constantia" panose="02030602050306030303" pitchFamily="18" charset="0"/>
                <a:cs typeface="+mn-cs"/>
              </a:rPr>
              <a:t>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509599"/>
            <a:ext cx="3071834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совместная деятельность педагога и детей 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7451" y="1857364"/>
            <a:ext cx="995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cs typeface="+mn-cs"/>
              </a:rPr>
              <a:t>Что?</a:t>
            </a:r>
            <a:endParaRPr lang="ru-RU" sz="280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0635" y="4071942"/>
            <a:ext cx="3534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cs typeface="+mn-cs"/>
              </a:rPr>
              <a:t>Кто делает  выбор?</a:t>
            </a:r>
            <a:endParaRPr lang="ru-RU" sz="280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43372" y="4071942"/>
            <a:ext cx="1820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cs typeface="+mn-cs"/>
              </a:rPr>
              <a:t>Сколько?</a:t>
            </a:r>
            <a:endParaRPr lang="ru-RU" sz="280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78325" y="6072206"/>
            <a:ext cx="4254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cs typeface="+mn-cs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cs typeface="+mn-cs"/>
              </a:rPr>
              <a:t> месяцев – 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cs typeface="+mn-cs"/>
              </a:rPr>
              <a:t> навыков</a:t>
            </a:r>
            <a:endParaRPr lang="ru-RU" sz="2800" b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5716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+mn-cs"/>
              </a:rPr>
              <a:t>Краткосрочные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cs typeface="+mn-cs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+mn-cs"/>
              </a:rPr>
              <a:t>бразовательные  практики по выбору</a:t>
            </a:r>
            <a:endParaRPr lang="ru-RU" sz="2800" b="1" dirty="0">
              <a:solidFill>
                <a:srgbClr val="FF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6182" y="2500306"/>
            <a:ext cx="3024336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для детей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от  4-7 лет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4744" y="4714884"/>
            <a:ext cx="3024336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1 ребенок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1 практика в месяц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(  8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</a:rPr>
              <a:t>академ.часов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714885"/>
            <a:ext cx="3071834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родители и дети в соответствии со своими интересами 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3372" y="1857364"/>
            <a:ext cx="1908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cs typeface="+mn-cs"/>
              </a:rPr>
              <a:t>Для кого?</a:t>
            </a:r>
            <a:endParaRPr lang="ru-RU" sz="280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34" name="Загнутый угол 33"/>
          <p:cNvSpPr/>
          <p:nvPr/>
        </p:nvSpPr>
        <p:spPr>
          <a:xfrm rot="20571018">
            <a:off x="6350260" y="3411214"/>
            <a:ext cx="2689270" cy="2567926"/>
          </a:xfrm>
          <a:prstGeom prst="foldedCorner">
            <a:avLst>
              <a:gd name="adj" fmla="val 3718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7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7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7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0555003">
            <a:off x="6359838" y="3561747"/>
            <a:ext cx="2574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не просто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получение</a:t>
            </a:r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знаний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, но 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освоение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применение</a:t>
            </a:r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полученных знаний</a:t>
            </a:r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в действиях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(на практике)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" name="Picture 4" descr="C:\Documents and Settings\Надежда\Local Settings\Temporary Internet Files\Content.IE5\KT5F12O7\MC9004325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71810"/>
            <a:ext cx="588963" cy="6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6606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 animBg="1"/>
      <p:bldP spid="25" grpId="0" animBg="1"/>
      <p:bldP spid="29" grpId="0" animBg="1"/>
      <p:bldP spid="30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Ярмарка «Сделай свой выбор»</a:t>
            </a:r>
            <a:endParaRPr lang="ru-RU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098" name="Picture 2" descr="H:\фото\ярмарка КОП 03 04 18\DSC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8" y="1556793"/>
            <a:ext cx="7516328" cy="49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КОП\2016-2017\коп кУРБОНОВА\IMG_20170227_1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37" y="548680"/>
            <a:ext cx="8064896" cy="553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3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3" y="116633"/>
            <a:ext cx="9005637" cy="68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447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  <a:cs typeface="Times New Roman" panose="02020603050405020304" pitchFamily="18" charset="0"/>
              </a:rPr>
              <a:t>Количество детей</a:t>
            </a:r>
            <a:endParaRPr lang="ru-RU" sz="3200" dirty="0">
              <a:solidFill>
                <a:srgbClr val="FF000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901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31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Материально-техническое обеспечение  (РППС) </a:t>
            </a:r>
            <a:endParaRPr lang="ru-RU" sz="3600" b="1" dirty="0">
              <a:solidFill>
                <a:srgbClr val="FF0000"/>
              </a:solidFill>
              <a:latin typeface="Constantia" pitchFamily="18" charset="0"/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67992"/>
              </p:ext>
            </p:extLst>
          </p:nvPr>
        </p:nvGraphicFramePr>
        <p:xfrm>
          <a:off x="647564" y="836712"/>
          <a:ext cx="8136904" cy="59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1944216"/>
                <a:gridCol w="2484276"/>
              </a:tblGrid>
              <a:tr h="518658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2016-2017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2017-2018</a:t>
                      </a:r>
                      <a:endParaRPr lang="ru-RU" dirty="0"/>
                    </a:p>
                  </a:txBody>
                  <a:tcPr/>
                </a:tc>
              </a:tr>
              <a:tr h="1662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Конструкторы из бросового материала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Прозрачный мольберт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Магнитные конструкторы: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Kid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Kinex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Magformers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Klikko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Песочный стол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Lego Education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Wedo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</a:br>
                      <a:endParaRPr lang="ru-RU" sz="1600" b="0" dirty="0"/>
                    </a:p>
                  </a:txBody>
                  <a:tcPr/>
                </a:tc>
              </a:tr>
              <a:tr h="5186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конструктор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СУПЕРМАГ Плюс</a:t>
                      </a:r>
                      <a:endParaRPr lang="ru-RU" sz="1600" b="0" dirty="0"/>
                    </a:p>
                  </a:txBody>
                  <a:tcPr/>
                </a:tc>
              </a:tr>
              <a:tr h="6217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Конструктор «Полесье»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электронный конструктор «Знаток»</a:t>
                      </a:r>
                      <a:endParaRPr lang="ru-RU" sz="1600" b="0" dirty="0"/>
                    </a:p>
                  </a:txBody>
                  <a:tcPr/>
                </a:tc>
              </a:tr>
              <a:tr h="8148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конструктор «Проектирование 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D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, 3Д»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</a:br>
                      <a:endParaRPr lang="ru-RU" sz="1800" b="0" dirty="0"/>
                    </a:p>
                  </a:txBody>
                  <a:tcPr/>
                </a:tc>
              </a:tr>
              <a:tr h="81486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education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384376" cy="293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53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871</Words>
  <Application>Microsoft Office PowerPoint</Application>
  <PresentationFormat>Экран (4:3)</PresentationFormat>
  <Paragraphs>216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HDOfficeLightV0</vt:lpstr>
      <vt:lpstr>1_Тема Office</vt:lpstr>
      <vt:lpstr>Тема Office</vt:lpstr>
      <vt:lpstr>2_Тема Office</vt:lpstr>
      <vt:lpstr>3_Тема Office</vt:lpstr>
      <vt:lpstr>4_Тема Office</vt:lpstr>
      <vt:lpstr>6_Тема Office</vt:lpstr>
      <vt:lpstr>Презентация PowerPoint</vt:lpstr>
      <vt:lpstr>Презентация PowerPoint</vt:lpstr>
      <vt:lpstr>      </vt:lpstr>
      <vt:lpstr>Презентация PowerPoint</vt:lpstr>
      <vt:lpstr>Ярмарка «Сделай свой выбор»</vt:lpstr>
      <vt:lpstr>Презентация PowerPoint</vt:lpstr>
      <vt:lpstr>Презентация PowerPoint</vt:lpstr>
      <vt:lpstr>Количество детей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Userr</cp:lastModifiedBy>
  <cp:revision>251</cp:revision>
  <cp:lastPrinted>2018-06-26T11:16:08Z</cp:lastPrinted>
  <dcterms:created xsi:type="dcterms:W3CDTF">2012-01-11T08:01:34Z</dcterms:created>
  <dcterms:modified xsi:type="dcterms:W3CDTF">2018-10-01T18:38:26Z</dcterms:modified>
</cp:coreProperties>
</file>