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7632700" cy="10729913"/>
  <p:notesSz cx="6858000" cy="9144000"/>
  <p:defaultTextStyle>
    <a:defPPr>
      <a:defRPr lang="ru-RU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2179" y="-86"/>
      </p:cViewPr>
      <p:guideLst>
        <p:guide orient="horz" pos="3380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453" y="3333230"/>
            <a:ext cx="6487795" cy="22999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4905" y="6080284"/>
            <a:ext cx="5342890" cy="27420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33707" y="429696"/>
            <a:ext cx="1717358" cy="9155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" y="429696"/>
            <a:ext cx="5024861" cy="91551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931" y="6894963"/>
            <a:ext cx="6487795" cy="21310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2931" y="4547796"/>
            <a:ext cx="6487795" cy="234716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6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2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7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635" y="2503648"/>
            <a:ext cx="3371109" cy="70812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79956" y="2503648"/>
            <a:ext cx="3371109" cy="70812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635" y="2401812"/>
            <a:ext cx="3372435" cy="100096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635" y="3402773"/>
            <a:ext cx="3372435" cy="618212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77306" y="2401812"/>
            <a:ext cx="3373759" cy="100096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77306" y="3402773"/>
            <a:ext cx="3373759" cy="618212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636" y="427210"/>
            <a:ext cx="2511106" cy="181812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4174" y="427210"/>
            <a:ext cx="4266892" cy="915768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636" y="2245334"/>
            <a:ext cx="2511106" cy="7339560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063" y="7510940"/>
            <a:ext cx="4579620" cy="8867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96063" y="958737"/>
            <a:ext cx="4579620" cy="6437948"/>
          </a:xfrm>
        </p:spPr>
        <p:txBody>
          <a:bodyPr/>
          <a:lstStyle>
            <a:lvl1pPr marL="0" indent="0">
              <a:buNone/>
              <a:defRPr sz="3700"/>
            </a:lvl1pPr>
            <a:lvl2pPr marL="524637" indent="0">
              <a:buNone/>
              <a:defRPr sz="3200"/>
            </a:lvl2pPr>
            <a:lvl3pPr marL="1049274" indent="0">
              <a:buNone/>
              <a:defRPr sz="2800"/>
            </a:lvl3pPr>
            <a:lvl4pPr marL="1573911" indent="0">
              <a:buNone/>
              <a:defRPr sz="2300"/>
            </a:lvl4pPr>
            <a:lvl5pPr marL="2098548" indent="0">
              <a:buNone/>
              <a:defRPr sz="2300"/>
            </a:lvl5pPr>
            <a:lvl6pPr marL="2623185" indent="0">
              <a:buNone/>
              <a:defRPr sz="2300"/>
            </a:lvl6pPr>
            <a:lvl7pPr marL="3147822" indent="0">
              <a:buNone/>
              <a:defRPr sz="2300"/>
            </a:lvl7pPr>
            <a:lvl8pPr marL="3672459" indent="0">
              <a:buNone/>
              <a:defRPr sz="2300"/>
            </a:lvl8pPr>
            <a:lvl9pPr marL="4197096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96063" y="8397649"/>
            <a:ext cx="4579620" cy="1259273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635" y="429694"/>
            <a:ext cx="6869430" cy="1788319"/>
          </a:xfrm>
          <a:prstGeom prst="rect">
            <a:avLst/>
          </a:prstGeom>
        </p:spPr>
        <p:txBody>
          <a:bodyPr vert="horz" lIns="104927" tIns="52464" rIns="104927" bIns="5246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635" y="2503648"/>
            <a:ext cx="6869430" cy="7081246"/>
          </a:xfrm>
          <a:prstGeom prst="rect">
            <a:avLst/>
          </a:prstGeom>
        </p:spPr>
        <p:txBody>
          <a:bodyPr vert="horz" lIns="104927" tIns="52464" rIns="104927" bIns="52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1635" y="9945041"/>
            <a:ext cx="1780963" cy="571268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07839" y="9945041"/>
            <a:ext cx="2417022" cy="571268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70102" y="9945041"/>
            <a:ext cx="1780963" cy="571268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27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оветы логопеда в младшие групп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7632700" cy="10700310"/>
          </a:xfrm>
          <a:prstGeom prst="rect">
            <a:avLst/>
          </a:prstGeom>
        </p:spPr>
      </p:pic>
      <p:pic>
        <p:nvPicPr>
          <p:cNvPr id="6" name="Рисунок 5" descr="советы логопеда в младшие групп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32700" cy="10700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шаблон 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32700" cy="10729913"/>
          </a:xfrm>
        </p:spPr>
      </p:pic>
      <p:sp>
        <p:nvSpPr>
          <p:cNvPr id="6" name="TextBox 5"/>
          <p:cNvSpPr txBox="1"/>
          <p:nvPr/>
        </p:nvSpPr>
        <p:spPr>
          <a:xfrm>
            <a:off x="1351607" y="1089727"/>
            <a:ext cx="211968" cy="429118"/>
          </a:xfrm>
          <a:prstGeom prst="rect">
            <a:avLst/>
          </a:prstGeom>
          <a:noFill/>
        </p:spPr>
        <p:txBody>
          <a:bodyPr wrap="none" lIns="104927" tIns="52464" rIns="104927" bIns="52464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3078" y="507173"/>
            <a:ext cx="6357982" cy="9662415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Игровой </a:t>
            </a:r>
            <a:r>
              <a:rPr lang="ru-RU" sz="3200" dirty="0" err="1" smtClean="0">
                <a:solidFill>
                  <a:srgbClr val="002060"/>
                </a:solidFill>
              </a:rPr>
              <a:t>самомассаж</a:t>
            </a:r>
            <a:r>
              <a:rPr lang="ru-RU" sz="3200" dirty="0" smtClean="0">
                <a:solidFill>
                  <a:srgbClr val="002060"/>
                </a:solidFill>
              </a:rPr>
              <a:t> рук с использованием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нестандартного оборудования.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В процессе индивидуального развития речь тесно связана с движением, в первую очередь пальцев рук. В институте физиологии детей и подростков АПН сотрудниками лаборатории нервной высшей деятельности ребенка в ходе обследования большого количества детей было установлено, что уровень развития речи находится в прямой зависимости от степени </a:t>
            </a:r>
            <a:r>
              <a:rPr lang="ru-RU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dirty="0" smtClean="0">
                <a:solidFill>
                  <a:srgbClr val="002060"/>
                </a:solidFill>
              </a:rPr>
              <a:t> тонких движений пальцев рук. Так, на основе проведенных опытов была выявлена следующая закономерность: если развитие движений пальцев соответствует возрасту, то и речевое развитие находится в пределах нормы, если же развитие              движений пальцев отстаёт, то и задерживается и      </a:t>
            </a:r>
            <a:r>
              <a:rPr lang="ru-RU" dirty="0" smtClean="0">
                <a:solidFill>
                  <a:srgbClr val="002060"/>
                </a:solidFill>
              </a:rPr>
              <a:t>речевое </a:t>
            </a:r>
            <a:r>
              <a:rPr lang="ru-RU" dirty="0" smtClean="0">
                <a:solidFill>
                  <a:srgbClr val="002060"/>
                </a:solidFill>
              </a:rPr>
              <a:t>развитие, хотя общая моторика  	     при этом </a:t>
            </a:r>
            <a:r>
              <a:rPr lang="ru-RU" dirty="0" smtClean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	     </a:t>
            </a:r>
            <a:r>
              <a:rPr lang="ru-RU" dirty="0" smtClean="0">
                <a:solidFill>
                  <a:srgbClr val="002060"/>
                </a:solidFill>
              </a:rPr>
              <a:t>    может быть нормальной и даже выше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нормы. Другими словами, </a:t>
            </a:r>
            <a:r>
              <a:rPr lang="ru-RU" dirty="0" smtClean="0">
                <a:solidFill>
                  <a:srgbClr val="002060"/>
                </a:solidFill>
              </a:rPr>
              <a:t>                   </a:t>
            </a:r>
            <a:r>
              <a:rPr lang="ru-RU" dirty="0" smtClean="0">
                <a:solidFill>
                  <a:srgbClr val="002060"/>
                </a:solidFill>
              </a:rPr>
              <a:t>	   </a:t>
            </a:r>
            <a:r>
              <a:rPr lang="ru-RU" dirty="0" smtClean="0">
                <a:solidFill>
                  <a:srgbClr val="002060"/>
                </a:solidFill>
              </a:rPr>
              <a:t>     формирование речи совершенствуется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                        под влиянием импульсов идущих от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        рук.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</a:t>
            </a:r>
            <a:r>
              <a:rPr lang="ru-RU" dirty="0" smtClean="0">
                <a:solidFill>
                  <a:srgbClr val="002060"/>
                </a:solidFill>
              </a:rPr>
              <a:t>Это </a:t>
            </a:r>
            <a:r>
              <a:rPr lang="ru-RU" dirty="0" smtClean="0">
                <a:solidFill>
                  <a:srgbClr val="002060"/>
                </a:solidFill>
              </a:rPr>
              <a:t>значит, что формирование устной 	</a:t>
            </a:r>
            <a:r>
              <a:rPr lang="ru-RU" dirty="0" smtClean="0">
                <a:solidFill>
                  <a:srgbClr val="002060"/>
                </a:solidFill>
              </a:rPr>
              <a:t>   речи </a:t>
            </a:r>
            <a:r>
              <a:rPr lang="ru-RU" dirty="0" smtClean="0">
                <a:solidFill>
                  <a:srgbClr val="002060"/>
                </a:solidFill>
              </a:rPr>
              <a:t>ребёнка начинается тогда, когда 	  движения пальцев рук достигают 	</a:t>
            </a:r>
            <a:r>
              <a:rPr lang="ru-RU" dirty="0" smtClean="0">
                <a:solidFill>
                  <a:srgbClr val="002060"/>
                </a:solidFill>
              </a:rPr>
              <a:t>достаточной </a:t>
            </a:r>
            <a:r>
              <a:rPr lang="ru-RU" dirty="0" smtClean="0">
                <a:solidFill>
                  <a:srgbClr val="002060"/>
                </a:solidFill>
              </a:rPr>
              <a:t>точности. Это значит , чем 	 </a:t>
            </a: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rgbClr val="002060"/>
                </a:solidFill>
              </a:rPr>
              <a:t>больше ребёнок умеет,  хочет и стремится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 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7632700" cy="10721531"/>
          </a:xfrm>
        </p:spPr>
      </p:pic>
      <p:sp>
        <p:nvSpPr>
          <p:cNvPr id="5" name="TextBox 4"/>
          <p:cNvSpPr txBox="1"/>
          <p:nvPr/>
        </p:nvSpPr>
        <p:spPr>
          <a:xfrm>
            <a:off x="601640" y="502931"/>
            <a:ext cx="6395024" cy="9800914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делать руками, тем он умнее и изобретательнее.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      Ведь </a:t>
            </a:r>
            <a:r>
              <a:rPr lang="ru-RU" dirty="0" smtClean="0">
                <a:solidFill>
                  <a:srgbClr val="002060"/>
                </a:solidFill>
              </a:rPr>
              <a:t>на кончиках пальцев </a:t>
            </a:r>
            <a:r>
              <a:rPr lang="ru-RU" dirty="0" smtClean="0">
                <a:solidFill>
                  <a:srgbClr val="002060"/>
                </a:solidFill>
              </a:rPr>
              <a:t>– неиссякаемый </a:t>
            </a:r>
            <a:r>
              <a:rPr lang="ru-RU" dirty="0" smtClean="0">
                <a:solidFill>
                  <a:srgbClr val="002060"/>
                </a:solidFill>
              </a:rPr>
              <a:t>источник творческой мысли, который питает мозг ребенка. Вся история развития человечества доказывает, что движения руки тесно связаны с речью. На протяжении всего раннего детства четко выступает эта зависимость – по мере совершенствования мелкой моторики идет развитие речевой функции. Функция руки и речь развиваются параллельно. Естественно, это должно использоваться в работе с детьми – и с теми, у которых развитие речи происходит своевременно, и особенно с теми, у которых имеются различные нарушения  развития речи. </a:t>
            </a:r>
            <a:r>
              <a:rPr lang="ru-RU" b="1" dirty="0" smtClean="0">
                <a:solidFill>
                  <a:srgbClr val="002060"/>
                </a:solidFill>
              </a:rPr>
              <a:t>Совершенствование мелкой моторики – это совершенствование речи.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Предложенные игры, повышают работоспособность головного мозга, дают детям мощный толчок к познавательной и творческой активности, развивают внимание, мышление, </a:t>
            </a:r>
            <a:r>
              <a:rPr lang="ru-RU" dirty="0" smtClean="0">
                <a:solidFill>
                  <a:srgbClr val="002060"/>
                </a:solidFill>
              </a:rPr>
              <a:t>память</a:t>
            </a:r>
            <a:r>
              <a:rPr lang="ru-RU" dirty="0" smtClean="0">
                <a:solidFill>
                  <a:srgbClr val="002060"/>
                </a:solidFill>
              </a:rPr>
              <a:t>.  Кисти рук становятся  </a:t>
            </a:r>
            <a:r>
              <a:rPr lang="ru-RU" dirty="0" smtClean="0">
                <a:solidFill>
                  <a:srgbClr val="002060"/>
                </a:solidFill>
              </a:rPr>
              <a:t>более подвижными и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гибкими, что помогает</a:t>
            </a:r>
            <a:r>
              <a:rPr lang="ru-RU" dirty="0" smtClean="0">
                <a:solidFill>
                  <a:srgbClr val="002060"/>
                </a:solidFill>
              </a:rPr>
              <a:t>         будущим        	        школьникам овладеть навыками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                       </a:t>
            </a:r>
            <a:r>
              <a:rPr lang="ru-RU" dirty="0" err="1" smtClean="0">
                <a:solidFill>
                  <a:srgbClr val="002060"/>
                </a:solidFill>
              </a:rPr>
              <a:t>письма.Нетрадиционное</a:t>
            </a:r>
            <a:r>
              <a:rPr lang="ru-RU" dirty="0" smtClean="0">
                <a:solidFill>
                  <a:srgbClr val="002060"/>
                </a:solidFill>
              </a:rPr>
              <a:t> использование             	         предметов стимулирует умственную                	      деятельность, способствует хорошему 	   эмоциональному настрою, повышает                                      	  общий тонус, снижает </a:t>
            </a:r>
            <a:r>
              <a:rPr lang="ru-RU" dirty="0" err="1" smtClean="0">
                <a:solidFill>
                  <a:srgbClr val="002060"/>
                </a:solidFill>
              </a:rPr>
              <a:t>психоэмоциональ</a:t>
            </a:r>
            <a:r>
              <a:rPr lang="ru-RU" dirty="0" smtClean="0">
                <a:solidFill>
                  <a:srgbClr val="002060"/>
                </a:solidFill>
              </a:rPr>
              <a:t>-                      , 	     </a:t>
            </a:r>
            <a:r>
              <a:rPr lang="ru-RU" dirty="0" err="1" smtClean="0">
                <a:solidFill>
                  <a:srgbClr val="002060"/>
                </a:solidFill>
              </a:rPr>
              <a:t>ное</a:t>
            </a:r>
            <a:r>
              <a:rPr lang="ru-RU" dirty="0" smtClean="0">
                <a:solidFill>
                  <a:srgbClr val="002060"/>
                </a:solidFill>
              </a:rPr>
              <a:t> напряжение, координирует   </a:t>
            </a:r>
            <a:r>
              <a:rPr lang="ru-RU" dirty="0" err="1" smtClean="0">
                <a:solidFill>
                  <a:srgbClr val="002060"/>
                </a:solidFill>
              </a:rPr>
              <a:t>движе</a:t>
            </a:r>
            <a:r>
              <a:rPr lang="ru-RU" dirty="0" smtClean="0">
                <a:solidFill>
                  <a:srgbClr val="002060"/>
                </a:solidFill>
              </a:rPr>
              <a:t>-	      </a:t>
            </a:r>
            <a:r>
              <a:rPr lang="ru-RU" dirty="0" err="1" smtClean="0">
                <a:solidFill>
                  <a:srgbClr val="002060"/>
                </a:solidFill>
              </a:rPr>
              <a:t>ния</a:t>
            </a:r>
            <a:r>
              <a:rPr lang="ru-RU" dirty="0" smtClean="0">
                <a:solidFill>
                  <a:srgbClr val="002060"/>
                </a:solidFill>
              </a:rPr>
              <a:t> пальцев рук, расширяет словарный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запас.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шаблон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300" y="-1"/>
            <a:ext cx="7638001" cy="10729914"/>
          </a:xfrm>
        </p:spPr>
      </p:pic>
      <p:sp>
        <p:nvSpPr>
          <p:cNvPr id="5" name="TextBox 4"/>
          <p:cNvSpPr txBox="1"/>
          <p:nvPr/>
        </p:nvSpPr>
        <p:spPr>
          <a:xfrm>
            <a:off x="874560" y="1508867"/>
            <a:ext cx="50884" cy="433388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6036" y="1089727"/>
            <a:ext cx="4849979" cy="4953434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УПРАЖНЕНИЕ СО СТОПОРОМ.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Нажимаем пальцем (кроме большого) на стопор (фурнитура) или любую кнопку. Нажим - на каждый ударный слог стиха. После двустишия - смена рук.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2	  3            4       5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Шел мишутка - топ да топ </a:t>
            </a:r>
            <a:r>
              <a:rPr lang="ru-RU" b="1" dirty="0" smtClean="0">
                <a:solidFill>
                  <a:srgbClr val="002060"/>
                </a:solidFill>
              </a:rPr>
              <a:t>-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5           4	 3           2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Вдоль звериных тайных троп,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     Смена рук</a:t>
            </a: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2    3	     4	 5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Но устал и сел на пень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5     4	  3              2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ему подняться лень.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2099" y="5700269"/>
            <a:ext cx="6044713" cy="4307103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Ёжик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(с массажным мячом).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Дети катают мячик в руках, делая движения вперед-назад, вправо-влево, между ладонями.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lvl="5"/>
            <a:r>
              <a:rPr lang="ru-RU" b="1" dirty="0" smtClean="0">
                <a:solidFill>
                  <a:srgbClr val="002060"/>
                </a:solidFill>
              </a:rPr>
              <a:t>Бежит ёжик по дорожке,</a:t>
            </a:r>
          </a:p>
          <a:p>
            <a:pPr lvl="5"/>
            <a:r>
              <a:rPr lang="ru-RU" b="1" dirty="0" smtClean="0">
                <a:solidFill>
                  <a:srgbClr val="002060"/>
                </a:solidFill>
              </a:rPr>
              <a:t>У него кривые ножки,</a:t>
            </a:r>
          </a:p>
          <a:p>
            <a:pPr lvl="5"/>
            <a:r>
              <a:rPr lang="ru-RU" b="1" dirty="0" smtClean="0">
                <a:solidFill>
                  <a:srgbClr val="002060"/>
                </a:solidFill>
              </a:rPr>
              <a:t>Весь иголками оброс,-</a:t>
            </a:r>
          </a:p>
          <a:p>
            <a:pPr lvl="5"/>
            <a:r>
              <a:rPr lang="ru-RU" b="1" dirty="0" smtClean="0">
                <a:solidFill>
                  <a:srgbClr val="002060"/>
                </a:solidFill>
              </a:rPr>
              <a:t>Жалко ёжика до слёз.</a:t>
            </a:r>
          </a:p>
          <a:p>
            <a:pPr lvl="5"/>
            <a:r>
              <a:rPr lang="ru-RU" dirty="0" smtClean="0">
                <a:solidFill>
                  <a:srgbClr val="002060"/>
                </a:solidFill>
              </a:rPr>
              <a:t>	К. </a:t>
            </a:r>
            <a:r>
              <a:rPr lang="ru-RU" dirty="0" err="1" smtClean="0">
                <a:solidFill>
                  <a:srgbClr val="002060"/>
                </a:solidFill>
              </a:rPr>
              <a:t>Шефер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7" name="Рисунок 6" descr="full-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7854" y="3221816"/>
            <a:ext cx="2303716" cy="2428892"/>
          </a:xfrm>
          <a:prstGeom prst="rect">
            <a:avLst/>
          </a:prstGeom>
        </p:spPr>
      </p:pic>
      <p:pic>
        <p:nvPicPr>
          <p:cNvPr id="9" name="Рисунок 8" descr="массажные мяч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8830" y="7579534"/>
            <a:ext cx="2772881" cy="2462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 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3"/>
            <a:ext cx="7632700" cy="10721530"/>
          </a:xfrm>
        </p:spPr>
      </p:pic>
      <p:sp>
        <p:nvSpPr>
          <p:cNvPr id="5" name="TextBox 4"/>
          <p:cNvSpPr txBox="1"/>
          <p:nvPr/>
        </p:nvSpPr>
        <p:spPr>
          <a:xfrm>
            <a:off x="715545" y="670587"/>
            <a:ext cx="6201612" cy="1300164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Прокатывание ладошкой карандаша по поверхности стола.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Picture 2" descr="C:\Documents and Settings\андрей\Рабочий стол\игры\ytug12.jpg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6" y="2078808"/>
            <a:ext cx="2752358" cy="242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Объект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65" y="1760351"/>
            <a:ext cx="2862283" cy="189620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459161" y="3772225"/>
            <a:ext cx="3857652" cy="752283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Карандаш я покачу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Вперед-назад — как захочу.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7826" y="5364957"/>
            <a:ext cx="3339330" cy="1733552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Возьми короткий карандашик и сожми его в кулачке, спрячь. А теперь спрячь в другой руке.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" name="Picture 2" descr="C:\Documents and Settings\андрей\Рабочий стол\игры\prjtki2.jpg"/>
          <p:cNvPicPr>
            <a:picLocks noGrp="1"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48" y="5281128"/>
            <a:ext cx="2818056" cy="259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7376830"/>
            <a:ext cx="2921685" cy="245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715544" y="8508228"/>
            <a:ext cx="3243682" cy="752283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Карандашик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посжимаю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ладошку поменяю.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4560" y="4526676"/>
            <a:ext cx="6349307" cy="866776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Сжимание карандаша в кулачке.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шаблон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3"/>
            <a:ext cx="7632700" cy="10721531"/>
          </a:xfrm>
        </p:spPr>
      </p:pic>
      <p:sp>
        <p:nvSpPr>
          <p:cNvPr id="6" name="Прямоугольник 5"/>
          <p:cNvSpPr/>
          <p:nvPr/>
        </p:nvSpPr>
        <p:spPr>
          <a:xfrm>
            <a:off x="715544" y="1005899"/>
            <a:ext cx="5008981" cy="5309001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УПРАЖНЕНИЕ С ПРИЩЕПКАМИ.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  Берем бельевые прищепки и прищемляем ногтевые фаланги пальцев (кроме большого) на каждый ударный слог. (</a:t>
            </a:r>
            <a:r>
              <a:rPr lang="ru-RU" b="1" dirty="0" smtClean="0">
                <a:solidFill>
                  <a:srgbClr val="002060"/>
                </a:solidFill>
              </a:rPr>
              <a:t>Внимание! </a:t>
            </a:r>
            <a:r>
              <a:rPr lang="ru-RU" dirty="0" smtClean="0">
                <a:solidFill>
                  <a:srgbClr val="002060"/>
                </a:solidFill>
              </a:rPr>
              <a:t>Предварительно проверьте силу «</a:t>
            </a:r>
            <a:r>
              <a:rPr lang="ru-RU" dirty="0" err="1" smtClean="0">
                <a:solidFill>
                  <a:srgbClr val="002060"/>
                </a:solidFill>
              </a:rPr>
              <a:t>кусания</a:t>
            </a:r>
            <a:r>
              <a:rPr lang="ru-RU" dirty="0" smtClean="0">
                <a:solidFill>
                  <a:srgbClr val="002060"/>
                </a:solidFill>
              </a:rPr>
              <a:t>» на себе!)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Левая рук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5           4              3           2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Вот проснулся, встал гусенок,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  2	    3	4           5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Пальцы щиплет он спросонок.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Правая рука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 5	   4	  3     2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Дай, хозяйка, корма мне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  2	   3        4         5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Раньше, чем моей родне!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80287" y="6119409"/>
            <a:ext cx="3736869" cy="4008838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УПРАЖНЕНИЕ     С ЭСПАНДЕРОМ.    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Берём кистевой эспандер (резиновое кольцо или маленький резиновый мяч). Сжимаем на каждый ударный слог. После каждой строчки смена рук.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Я в друзьях души не чаю,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Я друзей своих встречаю.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Каждый руку мне пожмёт,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Каждый мне привет пошлет.</a:t>
            </a:r>
          </a:p>
        </p:txBody>
      </p:sp>
      <p:pic>
        <p:nvPicPr>
          <p:cNvPr id="8" name="Рисунок 7" descr="прищеп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262224" y="3561760"/>
            <a:ext cx="2813767" cy="1848127"/>
          </a:xfrm>
          <a:prstGeom prst="rect">
            <a:avLst/>
          </a:prstGeom>
        </p:spPr>
      </p:pic>
      <p:pic>
        <p:nvPicPr>
          <p:cNvPr id="9" name="Рисунок 8" descr="кистевой эспанде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79875" y="7237554"/>
            <a:ext cx="3346160" cy="2115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блон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32700" cy="1072153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635" y="429694"/>
            <a:ext cx="6869430" cy="157065"/>
          </a:xfrm>
        </p:spPr>
        <p:txBody>
          <a:bodyPr>
            <a:normAutofit fontScale="90000"/>
          </a:bodyPr>
          <a:lstStyle/>
          <a:p>
            <a:endParaRPr lang="ru-RU" sz="2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6036" y="670587"/>
            <a:ext cx="6281120" cy="9859574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	       УПРАЖНЕНИЕ </a:t>
            </a:r>
            <a:r>
              <a:rPr lang="ru-RU" b="1" dirty="0" smtClean="0">
                <a:solidFill>
                  <a:srgbClr val="002060"/>
                </a:solidFill>
              </a:rPr>
              <a:t>С МЯЧИКОМ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    СУ-ДЖОК.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Берём мячик </a:t>
            </a:r>
            <a:r>
              <a:rPr lang="ru-RU" dirty="0" err="1" smtClean="0">
                <a:solidFill>
                  <a:srgbClr val="002060"/>
                </a:solidFill>
              </a:rPr>
              <a:t>су-джок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открываем, </a:t>
            </a:r>
            <a:r>
              <a:rPr lang="ru-RU" dirty="0" smtClean="0">
                <a:solidFill>
                  <a:srgbClr val="002060"/>
                </a:solidFill>
              </a:rPr>
              <a:t>достаём </a:t>
            </a:r>
            <a:r>
              <a:rPr lang="ru-RU" dirty="0" smtClean="0">
                <a:solidFill>
                  <a:srgbClr val="002060"/>
                </a:solidFill>
              </a:rPr>
              <a:t>колечко, кладём на стол. 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Раз, два, три, четыре, пять,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Вышли пальчики гулять.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Берем колечко в руки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надеваем и снимаем колечко поочерёдно, </a:t>
            </a:r>
            <a:r>
              <a:rPr lang="ru-RU" dirty="0" smtClean="0">
                <a:solidFill>
                  <a:srgbClr val="002060"/>
                </a:solidFill>
              </a:rPr>
              <a:t>на каждый палец </a:t>
            </a:r>
            <a:r>
              <a:rPr lang="ru-RU" dirty="0" smtClean="0">
                <a:solidFill>
                  <a:srgbClr val="002060"/>
                </a:solidFill>
              </a:rPr>
              <a:t>,начиная </a:t>
            </a:r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 smtClean="0">
                <a:solidFill>
                  <a:srgbClr val="002060"/>
                </a:solidFill>
              </a:rPr>
              <a:t>большого.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Этот пальчик самый сильный, 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амый толстый и большой.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Этот пальчик для того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Чтоб показывать его.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Этот пальчик самый длинный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И стоит он в середине.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Этот пальчик безымянный,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Он избалованный самый.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А мизинчик хоть и мал, </a:t>
            </a:r>
          </a:p>
          <a:p>
            <a:pPr lvl="2"/>
            <a:r>
              <a:rPr lang="ru-RU" b="1" dirty="0" smtClean="0">
                <a:solidFill>
                  <a:srgbClr val="002060"/>
                </a:solidFill>
              </a:rPr>
              <a:t>Очень ловок и удал.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СМЕНА РУКИ.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6" name="Рисунок 5" descr="су джок открыт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6685" y="1425040"/>
            <a:ext cx="3144957" cy="2768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463</Words>
  <PresentationFormat>Произвольный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2015-01-11T10:03:44Z</dcterms:modified>
</cp:coreProperties>
</file>