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37" autoAdjust="0"/>
  </p:normalViewPr>
  <p:slideViewPr>
    <p:cSldViewPr>
      <p:cViewPr varScale="1">
        <p:scale>
          <a:sx n="65" d="100"/>
          <a:sy n="65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EE20-2AE9-430E-9639-64C588389A82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3AA-8A30-457F-AED2-2D8E5BC68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2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EE20-2AE9-430E-9639-64C588389A82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3AA-8A30-457F-AED2-2D8E5BC68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64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EE20-2AE9-430E-9639-64C588389A82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3AA-8A30-457F-AED2-2D8E5BC68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45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EE20-2AE9-430E-9639-64C588389A82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3AA-8A30-457F-AED2-2D8E5BC68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81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EE20-2AE9-430E-9639-64C588389A82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3AA-8A30-457F-AED2-2D8E5BC68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80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EE20-2AE9-430E-9639-64C588389A82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3AA-8A30-457F-AED2-2D8E5BC68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03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EE20-2AE9-430E-9639-64C588389A82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3AA-8A30-457F-AED2-2D8E5BC68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3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EE20-2AE9-430E-9639-64C588389A82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3AA-8A30-457F-AED2-2D8E5BC68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14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EE20-2AE9-430E-9639-64C588389A82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3AA-8A30-457F-AED2-2D8E5BC68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EE20-2AE9-430E-9639-64C588389A82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3AA-8A30-457F-AED2-2D8E5BC68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19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EE20-2AE9-430E-9639-64C588389A82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863AA-8A30-457F-AED2-2D8E5BC68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08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EEE20-2AE9-430E-9639-64C588389A82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863AA-8A30-457F-AED2-2D8E5BC68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67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1"/>
            <a:ext cx="7776864" cy="1296145"/>
          </a:xfrm>
        </p:spPr>
        <p:txBody>
          <a:bodyPr>
            <a:normAutofit/>
          </a:bodyPr>
          <a:lstStyle/>
          <a:p>
            <a:r>
              <a:rPr lang="ru-RU" sz="2000" b="1" dirty="0"/>
              <a:t>«Игры на формирования фонематического слуха у детей </a:t>
            </a:r>
            <a:r>
              <a:rPr lang="ru-RU" sz="2000" b="1" dirty="0" smtClean="0"/>
              <a:t>5 </a:t>
            </a:r>
            <a:r>
              <a:rPr lang="ru-RU" sz="2000" b="1" dirty="0"/>
              <a:t>лет»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764704"/>
            <a:ext cx="8136904" cy="597666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dirty="0"/>
              <a:t>   </a:t>
            </a:r>
            <a:r>
              <a:rPr lang="ru-RU" sz="4000" dirty="0"/>
              <a:t>  </a:t>
            </a:r>
            <a:r>
              <a:rPr lang="ru-RU" sz="5600" dirty="0"/>
              <a:t> </a:t>
            </a:r>
            <a:r>
              <a:rPr lang="ru-RU" sz="5600" dirty="0">
                <a:solidFill>
                  <a:schemeClr val="tx1"/>
                </a:solidFill>
              </a:rPr>
              <a:t> Всем известно, что дети обучаются речи со слуха. Но не все знают, что “слухов” у человека, по крайней мере, три.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</a:rPr>
              <a:t>       </a:t>
            </a:r>
            <a:r>
              <a:rPr lang="ru-RU" sz="5600" i="1" dirty="0">
                <a:solidFill>
                  <a:schemeClr val="tx1"/>
                </a:solidFill>
              </a:rPr>
              <a:t>Один – физический.</a:t>
            </a:r>
            <a:r>
              <a:rPr lang="ru-RU" sz="5600" dirty="0">
                <a:solidFill>
                  <a:schemeClr val="tx1"/>
                </a:solidFill>
              </a:rPr>
              <a:t> Он позволяет нам слышать звуки окружающего мира: журчание воды, шелест листьев, щебет птиц, лай собаки, вой сирены, хлопанье форточки и т. д.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</a:rPr>
              <a:t>      </a:t>
            </a:r>
            <a:r>
              <a:rPr lang="ru-RU" sz="5600" i="1" dirty="0">
                <a:solidFill>
                  <a:schemeClr val="tx1"/>
                </a:solidFill>
              </a:rPr>
              <a:t>Второй слух – музыкальный.</a:t>
            </a:r>
            <a:r>
              <a:rPr lang="ru-RU" sz="5600" dirty="0">
                <a:solidFill>
                  <a:schemeClr val="tx1"/>
                </a:solidFill>
              </a:rPr>
              <a:t> Это тонкий слух, позволяющий человеку наслаждаться прекрасной музыкой.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</a:rPr>
              <a:t>      </a:t>
            </a:r>
            <a:r>
              <a:rPr lang="ru-RU" sz="5600" i="1" dirty="0">
                <a:solidFill>
                  <a:schemeClr val="tx1"/>
                </a:solidFill>
              </a:rPr>
              <a:t>Третий – речевой.</a:t>
            </a:r>
            <a:r>
              <a:rPr lang="ru-RU" sz="5600" dirty="0">
                <a:solidFill>
                  <a:schemeClr val="tx1"/>
                </a:solidFill>
              </a:rPr>
              <a:t> Этот слух имеет особенное значение, так как благодаря ему мы обретаем способность различать все тонкости звуков человеческой речи. Доказано, что можно иметь замечательный музыкальный слух и плохой речевой, и наоборот.</a:t>
            </a:r>
          </a:p>
          <a:p>
            <a:pPr algn="l"/>
            <a:r>
              <a:rPr lang="ru-RU" sz="5600" dirty="0" smtClean="0"/>
              <a:t>   </a:t>
            </a:r>
            <a:r>
              <a:rPr lang="ru-RU" sz="5600" dirty="0" smtClean="0">
                <a:solidFill>
                  <a:schemeClr val="tx1"/>
                </a:solidFill>
              </a:rPr>
              <a:t>Если говорить более точно, в речевом слухе содержится еще один – фонематический. Он необходим для того, чтобы мы овладели фонематической системой, так сказать “кодом” языка. Речевой слух позволяет улавливать те особенности звуков, благодаря которым смысл одного слова отличается от смысла другого.</a:t>
            </a:r>
            <a:br>
              <a:rPr lang="ru-RU" sz="5600" dirty="0" smtClean="0">
                <a:solidFill>
                  <a:schemeClr val="tx1"/>
                </a:solidFill>
              </a:rPr>
            </a:br>
            <a:r>
              <a:rPr lang="ru-RU" sz="5600" dirty="0" smtClean="0">
                <a:solidFill>
                  <a:schemeClr val="tx1"/>
                </a:solidFill>
              </a:rPr>
              <a:t>       Чаще всего </a:t>
            </a:r>
            <a:r>
              <a:rPr lang="ru-RU" sz="5600" dirty="0" err="1" smtClean="0">
                <a:solidFill>
                  <a:schemeClr val="tx1"/>
                </a:solidFill>
              </a:rPr>
              <a:t>несформированность</a:t>
            </a:r>
            <a:r>
              <a:rPr lang="ru-RU" sz="5600" dirty="0" smtClean="0">
                <a:solidFill>
                  <a:schemeClr val="tx1"/>
                </a:solidFill>
              </a:rPr>
              <a:t> фонематического слуха отражается в виде нарушений звукопроизношения, ребёнок не только плохо дифференцирует на слух некоторые звуки, но и не овладевает их правильным произношением. Особые трудности возникают у этих детей на этапе обучения грамоте, а именно чтению и письму, что приводит к таким речевым нарушениям, как </a:t>
            </a:r>
            <a:r>
              <a:rPr lang="ru-RU" sz="5600" dirty="0" err="1" smtClean="0">
                <a:solidFill>
                  <a:schemeClr val="tx1"/>
                </a:solidFill>
              </a:rPr>
              <a:t>дислексия</a:t>
            </a:r>
            <a:r>
              <a:rPr lang="ru-RU" sz="5600" dirty="0" smtClean="0">
                <a:solidFill>
                  <a:schemeClr val="tx1"/>
                </a:solidFill>
              </a:rPr>
              <a:t> и </a:t>
            </a:r>
            <a:r>
              <a:rPr lang="ru-RU" sz="5600" dirty="0" err="1" smtClean="0">
                <a:solidFill>
                  <a:schemeClr val="tx1"/>
                </a:solidFill>
              </a:rPr>
              <a:t>дисграфия</a:t>
            </a:r>
            <a:r>
              <a:rPr lang="ru-RU" sz="5600" dirty="0" smtClean="0">
                <a:solidFill>
                  <a:schemeClr val="tx1"/>
                </a:solidFill>
              </a:rPr>
              <a:t>, а это влечет за собой новый клубок проблем: наблюдается снижение успеваемости, появляется тревожность, неуверенность в своих силах, резко снижается самооценка.</a:t>
            </a:r>
          </a:p>
          <a:p>
            <a:pPr algn="l"/>
            <a:r>
              <a:rPr lang="ru-RU" sz="5600" dirty="0"/>
              <a:t>   </a:t>
            </a:r>
            <a:r>
              <a:rPr lang="ru-RU" sz="5600" dirty="0">
                <a:solidFill>
                  <a:schemeClr val="tx1"/>
                </a:solidFill>
              </a:rPr>
              <a:t>   Таким образом, проблема развития у детей фонематического слуха является одной из важнейших при подготовке детей к освоению грамоты.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</a:rPr>
              <a:t>На начальном этапе формирования фонематического восприятия у детей можно выделить 6 ступеней: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</a:rPr>
              <a:t>1. Узнавание неречевых звуков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</a:rPr>
              <a:t> 2. Различение одинаковых </a:t>
            </a:r>
            <a:r>
              <a:rPr lang="ru-RU" sz="5600" dirty="0" err="1">
                <a:solidFill>
                  <a:schemeClr val="tx1"/>
                </a:solidFill>
              </a:rPr>
              <a:t>звукокомплексов</a:t>
            </a:r>
            <a:r>
              <a:rPr lang="ru-RU" sz="5600" dirty="0">
                <a:solidFill>
                  <a:schemeClr val="tx1"/>
                </a:solidFill>
              </a:rPr>
              <a:t> по высоте, силе и тембру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</a:rPr>
              <a:t> 3. Различение слов, близких по звуковому составу;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</a:rPr>
              <a:t> 4. Дифференциация слогов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</a:rPr>
              <a:t> 5. Дифференциация фонем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</a:rPr>
              <a:t> 6. развитию навыков звукового анализа.</a:t>
            </a:r>
          </a:p>
          <a:p>
            <a:pPr algn="l"/>
            <a:r>
              <a:rPr lang="ru-RU" sz="5600" dirty="0">
                <a:solidFill>
                  <a:schemeClr val="tx1"/>
                </a:solidFill>
              </a:rPr>
              <a:t> Я предлагаю вашему вниманию игры на развитие первых трех ступеней в формировании фонематического восприятия. 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/>
            </a:r>
            <a:br>
              <a:rPr lang="ru-RU" sz="5600" dirty="0" smtClean="0">
                <a:solidFill>
                  <a:schemeClr val="tx1"/>
                </a:solidFill>
              </a:rPr>
            </a:br>
            <a:endParaRPr lang="ru-RU" sz="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11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600" dirty="0"/>
              <a:t>   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-36512" y="0"/>
            <a:ext cx="9144000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Игры, задания и упражнения, направленные на восприятие и различение неречевых звуков.</a:t>
            </a:r>
            <a:endParaRPr lang="ru-RU" dirty="0"/>
          </a:p>
          <a:p>
            <a:r>
              <a:rPr lang="ru-RU" sz="1400" b="1" u="sng" dirty="0"/>
              <a:t>«</a:t>
            </a:r>
            <a:r>
              <a:rPr lang="ru-RU" sz="1600" b="1" u="sng" dirty="0"/>
              <a:t>Где позвонили? »</a:t>
            </a:r>
            <a:endParaRPr lang="ru-RU" sz="1600" dirty="0"/>
          </a:p>
          <a:p>
            <a:r>
              <a:rPr lang="ru-RU" sz="1600" dirty="0"/>
              <a:t>    Для этой игры нужны колокольчик или дудочка. Одному ребенку завязывают глаза, а другой, передвигаясь бесшумно, звонит в разных местах. Ребенок должен показать рукой направление звука. Затем целесообразно поменяться местами.</a:t>
            </a:r>
          </a:p>
          <a:p>
            <a:r>
              <a:rPr lang="ru-RU" sz="1600" b="1" u="sng" dirty="0"/>
              <a:t>«Жмурки с голосом».</a:t>
            </a:r>
            <a:endParaRPr lang="ru-RU" sz="1600" dirty="0"/>
          </a:p>
          <a:p>
            <a:r>
              <a:rPr lang="ru-RU" sz="1600" dirty="0"/>
              <a:t>Водящему завязывают глаза. Он должен поймать кого-нибудь из бегающих детей. Дети лают, кричат петухом, кукушкой. Водящий, поймавший кого-нибудь, по голосу узнает, кого именно поймал он.</a:t>
            </a:r>
          </a:p>
          <a:p>
            <a:r>
              <a:rPr lang="ru-RU" sz="1600" b="1" u="sng" dirty="0"/>
              <a:t>"Колокольчики"</a:t>
            </a:r>
            <a:endParaRPr lang="ru-RU" sz="1600" dirty="0"/>
          </a:p>
          <a:p>
            <a:r>
              <a:rPr lang="ru-RU" sz="1600" i="1" dirty="0"/>
              <a:t>Цель </a:t>
            </a:r>
            <a:r>
              <a:rPr lang="ru-RU" sz="1600" dirty="0"/>
              <a:t>– дифференцировать близкие по звучанию неречевые звуки (колокольчик с низким и высоким звучанием) ; называть прилагательные, обозначающие характер звучания колокольчика: "низкое", "высокое".</a:t>
            </a:r>
          </a:p>
          <a:p>
            <a:r>
              <a:rPr lang="ru-RU" sz="1600" i="1" dirty="0"/>
              <a:t>Ход игры</a:t>
            </a:r>
            <a:r>
              <a:rPr lang="ru-RU" sz="1600" dirty="0"/>
              <a:t>.  Показать ребенку два одинаковых колокольчика, но резко отличающихся по звучанию. Позвоните сначала в колокольчик с низким звучанием, затем – с высоким.</a:t>
            </a:r>
          </a:p>
          <a:p>
            <a:r>
              <a:rPr lang="ru-RU" sz="1600" dirty="0"/>
              <a:t> Спросите у ребенка, одинаково ли они звучат.</a:t>
            </a:r>
          </a:p>
          <a:p>
            <a:r>
              <a:rPr lang="ru-RU" sz="1600" dirty="0"/>
              <a:t>Колокольчики любят… играть в прятки. Колокольчик сейчас спрячется, а ты должен внимательно послушать и сказать, какой колокольчик сейчас пел. Можно использовать картинки-подсказки (колокольчик с большим «ртом» поет песенку низким голосом, а колокольчик с маленьким «ротиком» поет песенку высоким голосом) .</a:t>
            </a:r>
          </a:p>
          <a:p>
            <a:r>
              <a:rPr lang="ru-RU" sz="1600" b="1" u="sng" dirty="0"/>
              <a:t>Игра «Послушай, о чем говорит улица», «О чем говорит дом? »</a:t>
            </a:r>
            <a:endParaRPr lang="ru-RU" sz="1600" dirty="0"/>
          </a:p>
          <a:p>
            <a:r>
              <a:rPr lang="ru-RU" sz="1600" dirty="0"/>
              <a:t>Определить на слух направление звука, источник которого расположен справа- слева – сзади – спереди.</a:t>
            </a:r>
          </a:p>
          <a:p>
            <a:r>
              <a:rPr lang="ru-RU" sz="1600" b="1" u="sng" dirty="0" smtClean="0"/>
              <a:t>«Узнай по звуку».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Играющие становятся спиной к ведущему, который производит разные шумы: перелистывает книгу, рвет или мнет лист бумаги, ударяет предметом о предмет, подметает, режет. Играющие на слух определяют природу звука.</a:t>
            </a:r>
            <a:br>
              <a:rPr lang="ru-RU" sz="1600" dirty="0" smtClean="0"/>
            </a:br>
            <a:endParaRPr lang="ru-RU" sz="1600" b="1" u="sng" dirty="0" smtClean="0"/>
          </a:p>
          <a:p>
            <a:endParaRPr lang="ru-RU" sz="1400" b="1" u="sng" dirty="0"/>
          </a:p>
          <a:p>
            <a:endParaRPr lang="ru-RU" sz="1400" b="1" u="sng" dirty="0" smtClean="0"/>
          </a:p>
          <a:p>
            <a:endParaRPr lang="ru-RU" sz="1400" b="1" u="sng" dirty="0"/>
          </a:p>
          <a:p>
            <a:endParaRPr lang="ru-RU" sz="1400" b="1" u="sng" dirty="0" smtClean="0"/>
          </a:p>
          <a:p>
            <a:endParaRPr lang="ru-RU" sz="1400" b="1" u="sng" dirty="0"/>
          </a:p>
          <a:p>
            <a:endParaRPr lang="ru-RU" sz="1400" b="1" u="sng" dirty="0" smtClean="0"/>
          </a:p>
          <a:p>
            <a:endParaRPr lang="ru-RU" sz="1400" b="1" u="sng" dirty="0"/>
          </a:p>
          <a:p>
            <a:endParaRPr lang="ru-RU" sz="1400" b="1" u="sng" dirty="0" smtClean="0"/>
          </a:p>
          <a:p>
            <a:endParaRPr lang="ru-RU" sz="1400" b="1" u="sng" dirty="0"/>
          </a:p>
          <a:p>
            <a:endParaRPr lang="ru-RU" sz="1400" b="1" u="sng" dirty="0" smtClean="0"/>
          </a:p>
          <a:p>
            <a:endParaRPr lang="ru-RU" sz="1400" b="1" u="sng" dirty="0"/>
          </a:p>
          <a:p>
            <a:endParaRPr lang="ru-RU" sz="1400" b="1" u="sng" dirty="0" smtClean="0"/>
          </a:p>
          <a:p>
            <a:r>
              <a:rPr lang="ru-RU" sz="1400" b="1" u="sng" dirty="0" smtClean="0"/>
              <a:t>"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55494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97352"/>
          </a:xfrm>
        </p:spPr>
        <p:txBody>
          <a:bodyPr>
            <a:noAutofit/>
          </a:bodyPr>
          <a:lstStyle/>
          <a:p>
            <a:pPr algn="l"/>
            <a:r>
              <a:rPr lang="ru-RU" sz="1600" b="1" u="sng" dirty="0" smtClean="0"/>
              <a:t>Поставь по порядку"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Цель </a:t>
            </a:r>
            <a:r>
              <a:rPr lang="ru-RU" sz="1600" dirty="0" smtClean="0"/>
              <a:t>– запоминать последовательность звучания неречевых звуков, узнавать, различать, называть звучащие музыкальные игрушки.</a:t>
            </a:r>
            <a:br>
              <a:rPr lang="ru-RU" sz="1600" dirty="0" smtClean="0"/>
            </a:br>
            <a:r>
              <a:rPr lang="ru-RU" sz="1600" i="1" dirty="0" smtClean="0"/>
              <a:t>Ход игры.</a:t>
            </a:r>
            <a:r>
              <a:rPr lang="ru-RU" sz="1600" dirty="0" smtClean="0"/>
              <a:t> Показать ребенку музыкальные инструменты, которые в ходе игры он</a:t>
            </a:r>
            <a:r>
              <a:rPr lang="ru-RU" sz="1600" u="sng" dirty="0" smtClean="0"/>
              <a:t> </a:t>
            </a:r>
            <a:r>
              <a:rPr lang="ru-RU" sz="1600" dirty="0" smtClean="0"/>
              <a:t>должен будет узнать по звучанию. Поиграйте на каждом из них на глазах у ребенка. Скажите: "Дудочка гудит. Барабан гремит. Колокольчик звенит".</a:t>
            </a:r>
            <a:br>
              <a:rPr lang="ru-RU" sz="1600" dirty="0" smtClean="0"/>
            </a:br>
            <a:r>
              <a:rPr lang="ru-RU" sz="1600" dirty="0" smtClean="0"/>
              <a:t> Предложите ребенку поиграть на игрушечных музыкальных инструментах. Расскажите ему о правилах игры: "Я буду играть, а ты внимательно слушай, какая музыкальная игрушка звучала. Какая игрушка звучала первой, какая последней".</a:t>
            </a:r>
            <a:r>
              <a:rPr lang="ru-RU" sz="1600" b="1" u="sng" dirty="0" smtClean="0"/>
              <a:t/>
            </a:r>
            <a:br>
              <a:rPr lang="ru-RU" sz="1600" b="1" u="sng" dirty="0" smtClean="0"/>
            </a:br>
            <a:r>
              <a:rPr lang="ru-RU" sz="1600" b="1" u="sng" dirty="0" smtClean="0"/>
              <a:t>"</a:t>
            </a:r>
            <a:r>
              <a:rPr lang="ru-RU" sz="1600" b="1" u="sng" dirty="0"/>
              <a:t>Коробочка гремит"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i="1" dirty="0"/>
              <a:t>Цель</a:t>
            </a:r>
            <a:r>
              <a:rPr lang="ru-RU" sz="1600" dirty="0"/>
              <a:t> – дифференцировать неречевые звуки.</a:t>
            </a:r>
            <a:br>
              <a:rPr lang="ru-RU" sz="1600" dirty="0"/>
            </a:br>
            <a:r>
              <a:rPr lang="ru-RU" sz="1600" i="1" dirty="0"/>
              <a:t>Ход игры</a:t>
            </a:r>
            <a:r>
              <a:rPr lang="ru-RU" sz="1600" dirty="0"/>
              <a:t>. Предложите ребенку послушать звучание каждой коробочки. После прослушивания обобщите услышанное: "Коробочки гремят". Поставьте все коробочки на стол в один ряд.</a:t>
            </a:r>
            <a:br>
              <a:rPr lang="ru-RU" sz="1600" dirty="0"/>
            </a:br>
            <a:r>
              <a:rPr lang="ru-RU" sz="1600" dirty="0"/>
              <a:t> Предложите ребенку потрясти каждую из коробочек и послушать, как они гремят.</a:t>
            </a:r>
            <a:br>
              <a:rPr lang="ru-RU" sz="1600" dirty="0"/>
            </a:br>
            <a:r>
              <a:rPr lang="ru-RU" sz="1600" dirty="0"/>
              <a:t> Попросите найти две одинаково звучащие коробочки.</a:t>
            </a:r>
            <a:br>
              <a:rPr lang="ru-RU" sz="1600" dirty="0"/>
            </a:br>
            <a:r>
              <a:rPr lang="ru-RU" sz="1600" b="1" u="sng" dirty="0"/>
              <a:t>Игра «Скажи, что ты слышишь? »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i="1" dirty="0"/>
              <a:t>Цель:</a:t>
            </a:r>
            <a:r>
              <a:rPr lang="ru-RU" sz="1600" dirty="0"/>
              <a:t> развитие слухового восприятия, дифференциация неречевых звуков.</a:t>
            </a:r>
            <a:br>
              <a:rPr lang="ru-RU" sz="1600" dirty="0"/>
            </a:br>
            <a:r>
              <a:rPr lang="ru-RU" sz="1600" i="1" dirty="0"/>
              <a:t>Оборудование:</a:t>
            </a:r>
            <a:r>
              <a:rPr lang="ru-RU" sz="1600" dirty="0"/>
              <a:t> стаканы (с водой и пустой, баночки с крупами, фольга, деревянные и металлические ложки, ширма.</a:t>
            </a:r>
            <a:br>
              <a:rPr lang="ru-RU" sz="1600" dirty="0"/>
            </a:br>
            <a:r>
              <a:rPr lang="ru-RU" sz="1600" i="1" dirty="0"/>
              <a:t>Описание игры</a:t>
            </a:r>
            <a:r>
              <a:rPr lang="ru-RU" sz="1600" dirty="0"/>
              <a:t>: сначала показать  и назвать предметы, демонстрируя их звучание. Затем за ширмой выполнять различные действия с предметами (переливать воду, пересыпать крупу.) . Ребёнок должен определить, что он слышит (шуршание бумаги, звук льющейся воды и т. д.)</a:t>
            </a:r>
            <a:br>
              <a:rPr lang="ru-RU" sz="1600" dirty="0"/>
            </a:br>
            <a:r>
              <a:rPr lang="ru-RU" sz="1600" b="1" u="sng" dirty="0" smtClean="0"/>
              <a:t>«</a:t>
            </a:r>
            <a:r>
              <a:rPr lang="ru-RU" sz="1600" b="1" u="sng" dirty="0"/>
              <a:t>Найди игрушку».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Ребенок отворачивается, взрослый прячет игрушку. Малыш должен найти ее, ориентируясь на громкость хлопков взрослого: чем ближе к игрушке, тем сильнее хлопки. Соответственно, чем дальше от игрушки, тем тише хлопки взрослого. Меняемся? Хорошо!</a:t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9541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/>
              <a:t>Игры </a:t>
            </a:r>
            <a:r>
              <a:rPr lang="ru-RU" sz="2000" b="1" dirty="0"/>
              <a:t>на развития речевого слуха: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1600" i="1" dirty="0"/>
              <a:t>Игры и задания, направленные на различение высоты,  силы и тембра голоса.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u="sng" dirty="0"/>
              <a:t>Игра «Кто как кричит? »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«В лесу» - ребенок определяет, кто его позвал, близко или далеко;</a:t>
            </a:r>
            <a:br>
              <a:rPr lang="ru-RU" sz="1600" dirty="0"/>
            </a:br>
            <a:r>
              <a:rPr lang="ru-RU" sz="1600" dirty="0"/>
              <a:t>«Три медведя» - определить, кому принадлежат реплики из сказки.</a:t>
            </a:r>
            <a:br>
              <a:rPr lang="ru-RU" sz="1600" dirty="0"/>
            </a:br>
            <a:r>
              <a:rPr lang="ru-RU" sz="1600" dirty="0"/>
              <a:t> Одна и та же реплика произносится поочередно различным по высоте голосом, в трех вариантах: — Кто сидел на моем стуле?</a:t>
            </a:r>
            <a:br>
              <a:rPr lang="ru-RU" sz="1600" dirty="0"/>
            </a:br>
            <a:r>
              <a:rPr lang="ru-RU" sz="1600" dirty="0"/>
              <a:t> — Кто ел из моей чашки?</a:t>
            </a:r>
            <a:br>
              <a:rPr lang="ru-RU" sz="1600" dirty="0"/>
            </a:br>
            <a:r>
              <a:rPr lang="ru-RU" sz="1600" dirty="0"/>
              <a:t> — Кто спал в моей постели?</a:t>
            </a:r>
            <a:br>
              <a:rPr lang="ru-RU" sz="1600" dirty="0"/>
            </a:br>
            <a:r>
              <a:rPr lang="ru-RU" sz="1600" dirty="0"/>
              <a:t> — Кто же был в нашем доме? И т. п</a:t>
            </a:r>
            <a:br>
              <a:rPr lang="ru-RU" sz="1600" dirty="0"/>
            </a:br>
            <a:r>
              <a:rPr lang="ru-RU" sz="1600" b="1" u="sng" dirty="0"/>
              <a:t>"Аленушка-</a:t>
            </a:r>
            <a:r>
              <a:rPr lang="ru-RU" sz="1600" b="1" u="sng" dirty="0" err="1"/>
              <a:t>ревушка</a:t>
            </a:r>
            <a:r>
              <a:rPr lang="ru-RU" sz="1600" b="1" u="sng" dirty="0"/>
              <a:t>"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i="1" dirty="0"/>
              <a:t>Цель</a:t>
            </a:r>
            <a:r>
              <a:rPr lang="ru-RU" sz="1600" dirty="0"/>
              <a:t> – развитие слухового восприятия, внимания и памяти.</a:t>
            </a:r>
            <a:br>
              <a:rPr lang="ru-RU" sz="1600" dirty="0"/>
            </a:br>
            <a:r>
              <a:rPr lang="ru-RU" sz="1600" i="1" dirty="0"/>
              <a:t>Ход игры.</a:t>
            </a:r>
            <a:r>
              <a:rPr lang="ru-RU" sz="1600" dirty="0"/>
              <a:t>  Покажите детям куклу и прочитайте двустишие:</a:t>
            </a:r>
            <a:br>
              <a:rPr lang="ru-RU" sz="1600" dirty="0"/>
            </a:br>
            <a:r>
              <a:rPr lang="ru-RU" sz="1600" dirty="0"/>
              <a:t> У нас живет Аленушка,</a:t>
            </a:r>
            <a:br>
              <a:rPr lang="ru-RU" sz="1600" dirty="0"/>
            </a:br>
            <a:r>
              <a:rPr lang="ru-RU" sz="1600" dirty="0"/>
              <a:t> Плакса девочка и </a:t>
            </a:r>
            <a:r>
              <a:rPr lang="ru-RU" sz="1600" dirty="0" err="1"/>
              <a:t>ревушка</a:t>
            </a:r>
            <a:r>
              <a:rPr lang="ru-RU" sz="1600" dirty="0"/>
              <a:t>.</a:t>
            </a:r>
            <a:br>
              <a:rPr lang="ru-RU" sz="1600" dirty="0"/>
            </a:br>
            <a:r>
              <a:rPr lang="ru-RU" sz="1600" dirty="0"/>
              <a:t>Наша куколка умеет плакать по-разному: если ей хочется лимон, она плачет так: "А… ", если ей хочется яблоко, она плачет: "А-А… ", если грушу – "А-А-А… ", если банан, то плачет: "А-А-А-А… ". Скажите, как можно назвать</a:t>
            </a:r>
            <a:r>
              <a:rPr lang="ru-RU" sz="1600" u="sng" dirty="0"/>
              <a:t> </a:t>
            </a:r>
            <a:r>
              <a:rPr lang="ru-RU" sz="1600" dirty="0"/>
              <a:t>одним словом лимон, яблоко, грушу, банан? (фрукты). А теперь послушайте внимательно, чего хочет Аленушка</a:t>
            </a:r>
            <a:r>
              <a:rPr lang="ru-RU" sz="1600" dirty="0" smtClean="0"/>
              <a:t>. </a:t>
            </a:r>
            <a:r>
              <a:rPr lang="ru-RU" sz="1600" dirty="0"/>
              <a:t> Воспроизведите звук "А" один, два, три или четыре раза и попросите ребенка показать на картинке столько точек, сколько раз заплакала Аленушка, и сказать, что же она </a:t>
            </a:r>
            <a:r>
              <a:rPr lang="ru-RU" sz="1600" dirty="0" smtClean="0"/>
              <a:t>хо</a:t>
            </a:r>
            <a:br>
              <a:rPr lang="ru-RU" sz="1600" dirty="0" smtClean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6105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u="sng" dirty="0" smtClean="0"/>
              <a:t/>
            </a:r>
            <a:br>
              <a:rPr lang="ru-RU" sz="1600" b="1" u="sng" dirty="0" smtClean="0"/>
            </a:br>
            <a:r>
              <a:rPr lang="ru-RU" sz="1800" b="1" u="sng" dirty="0" smtClean="0"/>
              <a:t>"</a:t>
            </a:r>
            <a:r>
              <a:rPr lang="ru-RU" sz="1800" b="1" u="sng" dirty="0" err="1" smtClean="0"/>
              <a:t>Знайки</a:t>
            </a:r>
            <a:r>
              <a:rPr lang="ru-RU" sz="1800" b="1" u="sng" dirty="0" smtClean="0"/>
              <a:t>"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Цель</a:t>
            </a:r>
            <a:r>
              <a:rPr lang="ru-RU" sz="1800" dirty="0" smtClean="0"/>
              <a:t> – развивать слуховое внимание, слушая речь, произносимую шепотом.</a:t>
            </a:r>
            <a:br>
              <a:rPr lang="ru-RU" sz="1800" dirty="0" smtClean="0"/>
            </a:br>
            <a:r>
              <a:rPr lang="ru-RU" sz="1800" i="1" dirty="0" smtClean="0"/>
              <a:t>Ход игры</a:t>
            </a:r>
            <a:r>
              <a:rPr lang="ru-RU" sz="1800" dirty="0" smtClean="0"/>
              <a:t>.  Покажите ребенку машину и спросите: "Что это? " – "Это грузовик".</a:t>
            </a:r>
            <a:br>
              <a:rPr lang="ru-RU" sz="1800" dirty="0" smtClean="0"/>
            </a:br>
            <a:r>
              <a:rPr lang="ru-RU" sz="1800" dirty="0" smtClean="0"/>
              <a:t> -"Почему он так называется? " – "Потому что он возит грузы". – "А как называется человек, который водит грузовик? " – "Шофер". – "Как ты думаешь, должен ли шофер знать части своей машины? " – "Да". – "Зачем? " – "Чтобы починить ее, если она сломается". – "Давай проверим, сможешь ли ты починить машину, хорошо ли ты знаешь ее части. Я буду шепотом называть части этого грузовика, а ты громко повторяй за мной и показывай их на грузовике".</a:t>
            </a:r>
            <a:r>
              <a:rPr lang="ru-RU" sz="1800" b="1" u="sng" dirty="0"/>
              <a:t/>
            </a:r>
            <a:br>
              <a:rPr lang="ru-RU" sz="1800" b="1" u="sng" dirty="0"/>
            </a:br>
            <a:r>
              <a:rPr lang="ru-RU" sz="1800" b="1" u="sng" dirty="0" smtClean="0"/>
              <a:t>Кто </a:t>
            </a:r>
            <a:r>
              <a:rPr lang="ru-RU" sz="1800" b="1" u="sng" dirty="0"/>
              <a:t>стонал? "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i="1" dirty="0"/>
              <a:t>Цель игры</a:t>
            </a:r>
            <a:r>
              <a:rPr lang="ru-RU" sz="1800" dirty="0"/>
              <a:t> – дифференцировать звуки по высоте звучания (высокий, низкий)</a:t>
            </a:r>
            <a:br>
              <a:rPr lang="ru-RU" sz="1800" dirty="0"/>
            </a:br>
            <a:r>
              <a:rPr lang="ru-RU" sz="1800" i="1" dirty="0"/>
              <a:t>Ход игры</a:t>
            </a:r>
            <a:r>
              <a:rPr lang="ru-RU" sz="1800" dirty="0"/>
              <a:t>. Покажите ребенку картинку и попросите его рассмотреть ее внимательно. Задайте вопрос по ее содержанию: "Как ты думаешь, почему у мальчика щека завязана платком? "</a:t>
            </a:r>
            <a:br>
              <a:rPr lang="ru-RU" sz="1800" dirty="0"/>
            </a:br>
            <a:r>
              <a:rPr lang="ru-RU" sz="1800" dirty="0"/>
              <a:t> "У мальчика болят зубы. Ему очень больно и он стонет: "О-о-о" (стон мальчика имитируйте высоким голосом) .</a:t>
            </a:r>
            <a:br>
              <a:rPr lang="ru-RU" sz="1800" dirty="0"/>
            </a:br>
            <a:r>
              <a:rPr lang="ru-RU" sz="1800" dirty="0"/>
              <a:t> Обратите внимание ребенка на изображение мужчины, сидящего около мальчика.</a:t>
            </a:r>
            <a:br>
              <a:rPr lang="ru-RU" sz="1800" dirty="0"/>
            </a:br>
            <a:r>
              <a:rPr lang="ru-RU" sz="1800" dirty="0"/>
              <a:t> Спросите ребенка, указав на изображение: "Как ты думаешь, почему этот мужчина сидит около мальчика? "</a:t>
            </a:r>
            <a:br>
              <a:rPr lang="ru-RU" sz="1800" dirty="0"/>
            </a:br>
            <a:r>
              <a:rPr lang="ru-RU" sz="1800" dirty="0"/>
              <a:t>Выслушайте ответ и скажите: "У мужчины тоже болят зубы, и он стонет: "О-О-О" (стон передайте низким голосом) .</a:t>
            </a:r>
            <a:br>
              <a:rPr lang="ru-RU" sz="1800" dirty="0"/>
            </a:br>
            <a:r>
              <a:rPr lang="ru-RU" sz="1800" dirty="0"/>
              <a:t>Поинтересуйтесь у ребенка, что нужно делать, чтобы зубки не болели?</a:t>
            </a:r>
            <a:br>
              <a:rPr lang="ru-RU" sz="1800" dirty="0"/>
            </a:br>
            <a:r>
              <a:rPr lang="ru-RU" sz="1800" dirty="0"/>
              <a:t>Предложите поиграть, скажите: "Я закрою рот экраном и буду произносить звук О высоким и низким голосом, а ты должен угадать, кто стонет – мальчик или мужчина".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6767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1600" b="1" u="sng" dirty="0" smtClean="0"/>
              <a:t/>
            </a:r>
            <a:br>
              <a:rPr lang="ru-RU" sz="1600" b="1" u="sng" dirty="0" smtClean="0"/>
            </a:br>
            <a:r>
              <a:rPr lang="ru-RU" sz="2000" b="1" dirty="0" smtClean="0"/>
              <a:t>Игры и задания, направленные на развитие восприятия звуков речи, слов близких по звуковому составу.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600" b="1" u="sng" dirty="0" smtClean="0"/>
              <a:t>Игра «Подбери нужное слово»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 Взрослый читает стихотворение. Ребенок должен выбрать из слов, близких по звуковому составу, нужное в соответствии с данным определением понятия.</a:t>
            </a:r>
            <a:br>
              <a:rPr lang="ru-RU" sz="1600" dirty="0" smtClean="0"/>
            </a:br>
            <a:r>
              <a:rPr lang="ru-RU" sz="1600" dirty="0" smtClean="0"/>
              <a:t>Я опять задачу дам—всё расставить по местам:</a:t>
            </a:r>
            <a:br>
              <a:rPr lang="ru-RU" sz="1600" dirty="0" smtClean="0"/>
            </a:br>
            <a:r>
              <a:rPr lang="ru-RU" sz="1600" dirty="0" smtClean="0"/>
              <a:t>Что скатали мы зимой?.</a:t>
            </a:r>
            <a:br>
              <a:rPr lang="ru-RU" sz="1600" dirty="0" smtClean="0"/>
            </a:br>
            <a:r>
              <a:rPr lang="ru-RU" sz="1600" dirty="0" smtClean="0"/>
              <a:t> Что построили с тобой?.</a:t>
            </a:r>
            <a:br>
              <a:rPr lang="ru-RU" sz="1600" dirty="0" smtClean="0"/>
            </a:br>
            <a:r>
              <a:rPr lang="ru-RU" sz="1600" dirty="0" smtClean="0"/>
              <a:t> На крючок в реке попал?.</a:t>
            </a:r>
            <a:br>
              <a:rPr lang="ru-RU" sz="1600" dirty="0" smtClean="0"/>
            </a:br>
            <a:r>
              <a:rPr lang="ru-RU" sz="1600" dirty="0" smtClean="0"/>
              <a:t> Может всё, хоть ростом мал?.</a:t>
            </a:r>
            <a:br>
              <a:rPr lang="ru-RU" sz="1600" dirty="0" smtClean="0"/>
            </a:br>
            <a:r>
              <a:rPr lang="ru-RU" sz="1600" dirty="0" smtClean="0"/>
              <a:t> (Слова для подстановки: ДОМ, КОМ, ГНОМ, СОМ)</a:t>
            </a:r>
            <a:br>
              <a:rPr lang="ru-RU" sz="1600" dirty="0" smtClean="0"/>
            </a:br>
            <a:r>
              <a:rPr lang="ru-RU" sz="1600" b="1" u="sng" dirty="0"/>
              <a:t/>
            </a:r>
            <a:br>
              <a:rPr lang="ru-RU" sz="1600" b="1" u="sng" dirty="0"/>
            </a:br>
            <a:r>
              <a:rPr lang="ru-RU" sz="2000" b="1" u="sng" dirty="0" smtClean="0"/>
              <a:t>Дифференциация по ритму: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u="sng" dirty="0" smtClean="0"/>
              <a:t>Игра «Кто стучится? 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Цель:</a:t>
            </a:r>
            <a:r>
              <a:rPr lang="ru-RU" sz="1600" dirty="0" smtClean="0"/>
              <a:t> развитие слухового восприятия, дифференциация ритмических рисунков.</a:t>
            </a:r>
            <a:br>
              <a:rPr lang="ru-RU" sz="1600" dirty="0" smtClean="0"/>
            </a:br>
            <a:r>
              <a:rPr lang="ru-RU" sz="1600" i="1" dirty="0" smtClean="0"/>
              <a:t>Оборудование</a:t>
            </a:r>
            <a:r>
              <a:rPr lang="ru-RU" sz="1600" dirty="0" smtClean="0"/>
              <a:t>: иллюстрация к сказке «Три поросенка»</a:t>
            </a:r>
            <a:br>
              <a:rPr lang="ru-RU" sz="1600" dirty="0" smtClean="0"/>
            </a:br>
            <a:r>
              <a:rPr lang="ru-RU" sz="1600" i="1" dirty="0" smtClean="0"/>
              <a:t>Описание игры:</a:t>
            </a:r>
            <a:r>
              <a:rPr lang="ru-RU" sz="1600" dirty="0" smtClean="0"/>
              <a:t> взрослый говорит детям, что поросенок ждет гостей – своих братьев. Один поросенок стучится в дверь так: /- /- / ( отстукивает ритм, второй так: /-//, а волк стучится так: //- /. Взрослый предлагает внимательно послушать ритм и определить, кто стучится.</a:t>
            </a:r>
            <a:br>
              <a:rPr lang="ru-RU" sz="1600" dirty="0" smtClean="0"/>
            </a:br>
            <a:r>
              <a:rPr lang="ru-RU" sz="1600" b="1" u="sng" dirty="0" smtClean="0"/>
              <a:t>Игра «Капельки»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Цель</a:t>
            </a:r>
            <a:r>
              <a:rPr lang="ru-RU" sz="1600" dirty="0" smtClean="0"/>
              <a:t>: развитие слухового восприятия, дифференциация ритмических рисунков.</a:t>
            </a:r>
            <a:br>
              <a:rPr lang="ru-RU" sz="1600" dirty="0" smtClean="0"/>
            </a:br>
            <a:r>
              <a:rPr lang="ru-RU" sz="1600" i="1" dirty="0" smtClean="0"/>
              <a:t>Оборудование:</a:t>
            </a:r>
            <a:r>
              <a:rPr lang="ru-RU" sz="1600" dirty="0" smtClean="0"/>
              <a:t> картинки с изображением ритмов в виде капель: капля – хлопок в ладоши, тире (черточка) – пауза.</a:t>
            </a:r>
            <a:br>
              <a:rPr lang="ru-RU" sz="1600" dirty="0" smtClean="0"/>
            </a:br>
            <a:r>
              <a:rPr lang="ru-RU" sz="1600" i="1" dirty="0" smtClean="0"/>
              <a:t>Описание игры</a:t>
            </a:r>
            <a:r>
              <a:rPr lang="ru-RU" sz="1600" dirty="0" smtClean="0"/>
              <a:t>: взрослый объясняет ребенку, что капельки поют свои песни по этим картинкам.  Показывает картинку и отхлопывает соответствующий ритм. Потом он просит ребенка послушать ритм и показать картинку, которая подходит к этому ритму: /-/, //, /-/-/, /-//.</a:t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63067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40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«Игры на формирования фонематического слуха у детей 5 лет»  </vt:lpstr>
      <vt:lpstr>   </vt:lpstr>
      <vt:lpstr>Поставь по порядку" Цель – запоминать последовательность звучания неречевых звуков, узнавать, различать, называть звучащие музыкальные игрушки. Ход игры. Показать ребенку музыкальные инструменты, которые в ходе игры он должен будет узнать по звучанию. Поиграйте на каждом из них на глазах у ребенка. Скажите: "Дудочка гудит. Барабан гремит. Колокольчик звенит".  Предложите ребенку поиграть на игрушечных музыкальных инструментах. Расскажите ему о правилах игры: "Я буду играть, а ты внимательно слушай, какая музыкальная игрушка звучала. Какая игрушка звучала первой, какая последней". "Коробочка гремит" Цель – дифференцировать неречевые звуки. Ход игры. Предложите ребенку послушать звучание каждой коробочки. После прослушивания обобщите услышанное: "Коробочки гремят". Поставьте все коробочки на стол в один ряд.  Предложите ребенку потрясти каждую из коробочек и послушать, как они гремят.  Попросите найти две одинаково звучащие коробочки. Игра «Скажи, что ты слышишь? » Цель: развитие слухового восприятия, дифференциация неречевых звуков. Оборудование: стаканы (с водой и пустой, баночки с крупами, фольга, деревянные и металлические ложки, ширма. Описание игры: сначала показать  и назвать предметы, демонстрируя их звучание. Затем за ширмой выполнять различные действия с предметами (переливать воду, пересыпать крупу.) . Ребёнок должен определить, что он слышит (шуршание бумаги, звук льющейся воды и т. д.) «Найди игрушку». Ребенок отворачивается, взрослый прячет игрушку. Малыш должен найти ее, ориентируясь на громкость хлопков взрослого: чем ближе к игрушке, тем сильнее хлопки. Соответственно, чем дальше от игрушки, тем тише хлопки взрослого. Меняемся? Хорошо! </vt:lpstr>
      <vt:lpstr>Игры на развития речевого слуха: Игры и задания, направленные на различение высоты,  силы и тембра голоса. Игра «Кто как кричит? » «В лесу» - ребенок определяет, кто его позвал, близко или далеко; «Три медведя» - определить, кому принадлежат реплики из сказки.  Одна и та же реплика произносится поочередно различным по высоте голосом, в трех вариантах: — Кто сидел на моем стуле?  — Кто ел из моей чашки?  — Кто спал в моей постели?  — Кто же был в нашем доме? И т. п "Аленушка-ревушка" Цель – развитие слухового восприятия, внимания и памяти. Ход игры.  Покажите детям куклу и прочитайте двустишие:  У нас живет Аленушка,  Плакса девочка и ревушка. Наша куколка умеет плакать по-разному: если ей хочется лимон, она плачет так: "А… ", если ей хочется яблоко, она плачет: "А-А… ", если грушу – "А-А-А… ", если банан, то плачет: "А-А-А-А… ". Скажите, как можно назвать одним словом лимон, яблоко, грушу, банан? (фрукты). А теперь послушайте внимательно, чего хочет Аленушка.  Воспроизведите звук "А" один, два, три или четыре раза и попросите ребенка показать на картинке столько точек, сколько раз заплакала Аленушка, и сказать, что же она хо </vt:lpstr>
      <vt:lpstr> "Знайки" Цель – развивать слуховое внимание, слушая речь, произносимую шепотом. Ход игры.  Покажите ребенку машину и спросите: "Что это? " – "Это грузовик".  -"Почему он так называется? " – "Потому что он возит грузы". – "А как называется человек, который водит грузовик? " – "Шофер". – "Как ты думаешь, должен ли шофер знать части своей машины? " – "Да". – "Зачем? " – "Чтобы починить ее, если она сломается". – "Давай проверим, сможешь ли ты починить машину, хорошо ли ты знаешь ее части. Я буду шепотом называть части этого грузовика, а ты громко повторяй за мной и показывай их на грузовике". Кто стонал? " Цель игры – дифференцировать звуки по высоте звучания (высокий, низкий) Ход игры. Покажите ребенку картинку и попросите его рассмотреть ее внимательно. Задайте вопрос по ее содержанию: "Как ты думаешь, почему у мальчика щека завязана платком? "  "У мальчика болят зубы. Ему очень больно и он стонет: "О-о-о" (стон мальчика имитируйте высоким голосом) .  Обратите внимание ребенка на изображение мужчины, сидящего около мальчика.  Спросите ребенка, указав на изображение: "Как ты думаешь, почему этот мужчина сидит около мальчика? " Выслушайте ответ и скажите: "У мужчины тоже болят зубы, и он стонет: "О-О-О" (стон передайте низким голосом) . Поинтересуйтесь у ребенка, что нужно делать, чтобы зубки не болели? Предложите поиграть, скажите: "Я закрою рот экраном и буду произносить звук О высоким и низким голосом, а ты должен угадать, кто стонет – мальчик или мужчина". </vt:lpstr>
      <vt:lpstr> Игры и задания, направленные на развитие восприятия звуков речи, слов близких по звуковому составу. Игра «Подбери нужное слово»  Взрослый читает стихотворение. Ребенок должен выбрать из слов, близких по звуковому составу, нужное в соответствии с данным определением понятия. Я опять задачу дам—всё расставить по местам: Что скатали мы зимой?.  Что построили с тобой?.  На крючок в реке попал?.  Может всё, хоть ростом мал?.  (Слова для подстановки: ДОМ, КОМ, ГНОМ, СОМ)  Дифференциация по ритму: Игра «Кто стучится? » Цель: развитие слухового восприятия, дифференциация ритмических рисунков. Оборудование: иллюстрация к сказке «Три поросенка» Описание игры: взрослый говорит детям, что поросенок ждет гостей – своих братьев. Один поросенок стучится в дверь так: /- /- / ( отстукивает ритм, второй так: /-//, а волк стучится так: //- /. Взрослый предлагает внимательно послушать ритм и определить, кто стучится. Игра «Капельки» Цель: развитие слухового восприятия, дифференциация ритмических рисунков. Оборудование: картинки с изображением ритмов в виде капель: капля – хлопок в ладоши, тире (черточка) – пауза. Описание игры: взрослый объясняет ребенку, что капельки поют свои песни по этим картинкам.  Показывает картинку и отхлопывает соответствующий ритм. Потом он просит ребенка послушать ритм и показать картинку, которая подходит к этому ритму: /-/, //, /-/-/, /-//.   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«Игры на формирования фонематического слуха у детей 4–5 лет» (средняя группа)</dc:title>
  <dc:creator>1</dc:creator>
  <cp:lastModifiedBy>1</cp:lastModifiedBy>
  <cp:revision>6</cp:revision>
  <dcterms:created xsi:type="dcterms:W3CDTF">2017-03-21T15:47:10Z</dcterms:created>
  <dcterms:modified xsi:type="dcterms:W3CDTF">2017-03-21T16:46:17Z</dcterms:modified>
</cp:coreProperties>
</file>