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3" r:id="rId6"/>
    <p:sldId id="264" r:id="rId7"/>
    <p:sldId id="265" r:id="rId8"/>
    <p:sldId id="260" r:id="rId9"/>
    <p:sldId id="257" r:id="rId10"/>
    <p:sldId id="258" r:id="rId11"/>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9" autoAdjust="0"/>
    <p:restoredTop sz="94600" autoAdjust="0"/>
  </p:normalViewPr>
  <p:slideViewPr>
    <p:cSldViewPr>
      <p:cViewPr>
        <p:scale>
          <a:sx n="100" d="100"/>
          <a:sy n="100" d="100"/>
        </p:scale>
        <p:origin x="-1872" y="79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48041A6-AF99-4EBA-BC61-3467EBC22999}" type="datetimeFigureOut">
              <a:rPr lang="ru-RU" smtClean="0"/>
              <a:t>11.02.2018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65020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8041A6-AF99-4EBA-BC61-3467EBC22999}" type="datetimeFigureOut">
              <a:rPr lang="ru-RU" smtClean="0"/>
              <a:t>11.02.2018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257612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8041A6-AF99-4EBA-BC61-3467EBC22999}" type="datetimeFigureOut">
              <a:rPr lang="ru-RU" smtClean="0"/>
              <a:t>11.02.2018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156781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8041A6-AF99-4EBA-BC61-3467EBC22999}" type="datetimeFigureOut">
              <a:rPr lang="ru-RU" smtClean="0"/>
              <a:t>11.02.2018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298490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48041A6-AF99-4EBA-BC61-3467EBC22999}" type="datetimeFigureOut">
              <a:rPr lang="ru-RU" smtClean="0"/>
              <a:t>11.02.2018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320258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48041A6-AF99-4EBA-BC61-3467EBC22999}" type="datetimeFigureOut">
              <a:rPr lang="ru-RU" smtClean="0"/>
              <a:t>11.02.2018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214381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48041A6-AF99-4EBA-BC61-3467EBC22999}" type="datetimeFigureOut">
              <a:rPr lang="ru-RU" smtClean="0"/>
              <a:t>11.02.2018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231725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48041A6-AF99-4EBA-BC61-3467EBC22999}" type="datetimeFigureOut">
              <a:rPr lang="ru-RU" smtClean="0"/>
              <a:t>11.02.2018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425812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8041A6-AF99-4EBA-BC61-3467EBC22999}" type="datetimeFigureOut">
              <a:rPr lang="ru-RU" smtClean="0"/>
              <a:t>11.02.2018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427389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8041A6-AF99-4EBA-BC61-3467EBC22999}" type="datetimeFigureOut">
              <a:rPr lang="ru-RU" smtClean="0"/>
              <a:t>11.02.2018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354420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8041A6-AF99-4EBA-BC61-3467EBC22999}" type="datetimeFigureOut">
              <a:rPr lang="ru-RU" smtClean="0"/>
              <a:t>11.02.2018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E3DD5D-9E83-4969-9A1A-89C1DF05EDC6}" type="slidenum">
              <a:rPr lang="ru-RU" smtClean="0"/>
              <a:t>‹#›</a:t>
            </a:fld>
            <a:endParaRPr lang="ru-RU"/>
          </a:p>
        </p:txBody>
      </p:sp>
    </p:spTree>
    <p:extLst>
      <p:ext uri="{BB962C8B-B14F-4D97-AF65-F5344CB8AC3E}">
        <p14:creationId xmlns:p14="http://schemas.microsoft.com/office/powerpoint/2010/main" val="51041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48041A6-AF99-4EBA-BC61-3467EBC22999}" type="datetimeFigureOut">
              <a:rPr lang="ru-RU" smtClean="0"/>
              <a:t>11.02.2018</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2E3DD5D-9E83-4969-9A1A-89C1DF05EDC6}" type="slidenum">
              <a:rPr lang="ru-RU" smtClean="0"/>
              <a:t>‹#›</a:t>
            </a:fld>
            <a:endParaRPr lang="ru-RU"/>
          </a:p>
        </p:txBody>
      </p:sp>
    </p:spTree>
    <p:extLst>
      <p:ext uri="{BB962C8B-B14F-4D97-AF65-F5344CB8AC3E}">
        <p14:creationId xmlns:p14="http://schemas.microsoft.com/office/powerpoint/2010/main" val="645982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Заголовок 1"/>
          <p:cNvSpPr>
            <a:spLocks noGrp="1"/>
          </p:cNvSpPr>
          <p:nvPr>
            <p:ph type="title"/>
          </p:nvPr>
        </p:nvSpPr>
        <p:spPr>
          <a:xfrm>
            <a:off x="342900" y="1835696"/>
            <a:ext cx="6172200" cy="3672408"/>
          </a:xfrm>
          <a:prstGeom prst="rect">
            <a:avLst/>
          </a:prstGeom>
        </p:spPr>
        <p:txBody>
          <a:bodyPr>
            <a:normAutofit/>
          </a:bodyPr>
          <a:lstStyle/>
          <a:p>
            <a:r>
              <a:rPr lang="ru-RU" dirty="0" smtClean="0"/>
              <a:t/>
            </a:r>
            <a:br>
              <a:rPr lang="ru-RU" dirty="0" smtClean="0"/>
            </a:br>
            <a:r>
              <a:rPr lang="ru-RU" b="1" i="1" dirty="0"/>
              <a:t>ПРИЕМЫ СТИМУЛЯЦИИ РЕЧЕВОЙ АКТИВНОСТИ ДЕТЕЙ </a:t>
            </a:r>
            <a:r>
              <a:rPr lang="ru-RU" b="1" i="1" dirty="0" smtClean="0"/>
              <a:t>1.5 - </a:t>
            </a:r>
            <a:r>
              <a:rPr lang="ru-RU" b="1" i="1" dirty="0"/>
              <a:t>3 ЛЕТ </a:t>
            </a:r>
            <a:endParaRPr lang="ru-RU" b="1" i="1" dirty="0"/>
          </a:p>
        </p:txBody>
      </p:sp>
    </p:spTree>
    <p:extLst>
      <p:ext uri="{BB962C8B-B14F-4D97-AF65-F5344CB8AC3E}">
        <p14:creationId xmlns:p14="http://schemas.microsoft.com/office/powerpoint/2010/main" val="1660453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0868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Заголовок 1"/>
          <p:cNvSpPr>
            <a:spLocks noGrp="1"/>
          </p:cNvSpPr>
          <p:nvPr>
            <p:ph type="title"/>
          </p:nvPr>
        </p:nvSpPr>
        <p:spPr>
          <a:xfrm>
            <a:off x="342900" y="366184"/>
            <a:ext cx="6172200" cy="8310272"/>
          </a:xfrm>
        </p:spPr>
        <p:txBody>
          <a:bodyPr>
            <a:normAutofit fontScale="90000"/>
          </a:bodyPr>
          <a:lstStyle/>
          <a:p>
            <a:pPr algn="just"/>
            <a:r>
              <a:rPr lang="ru-RU" sz="2800" b="1" dirty="0"/>
              <a:t>1. Разговор с самим собой. Взрослый проговаривает вслух, что он видит или слышит. При этом ребёнок находится рядом. «Где платье?», «Вот платье», «Платье на стуле», «Платье красивое», «Таня наденет платье» и т.п. </a:t>
            </a:r>
            <a:br>
              <a:rPr lang="ru-RU" sz="2800" b="1" dirty="0"/>
            </a:br>
            <a:r>
              <a:rPr lang="ru-RU" sz="2800" b="1" dirty="0"/>
              <a:t/>
            </a:r>
            <a:br>
              <a:rPr lang="ru-RU" sz="2800" b="1" dirty="0"/>
            </a:br>
            <a:r>
              <a:rPr lang="ru-RU" sz="2800" b="1" dirty="0"/>
              <a:t>2. Диалог-образец. Речь взрослого в общении с ребёнком имеет ярко выраженную диалогическую структуру, где центральное место принадлежит вопросу взрослого к ребёнку, на который он сам же и даёт ответ. – Что я взяла? – Чашку. – Что это такое? – Чашка. – Что поставила? – Чашку. И т. д. </a:t>
            </a:r>
            <a:br>
              <a:rPr lang="ru-RU" sz="2800" b="1" dirty="0"/>
            </a:br>
            <a:r>
              <a:rPr lang="ru-RU" sz="2800" b="1" dirty="0"/>
              <a:t/>
            </a:r>
            <a:br>
              <a:rPr lang="ru-RU" sz="2800" b="1" dirty="0"/>
            </a:br>
            <a:r>
              <a:rPr lang="ru-RU" sz="2800" b="1" dirty="0"/>
              <a:t>3. Параллельный разговор. Взрослый описывает все действия ребёнка: что он трогает, видит, слышит. </a:t>
            </a:r>
            <a:br>
              <a:rPr lang="ru-RU" sz="2800" b="1" dirty="0"/>
            </a:br>
            <a:endParaRPr lang="ru-RU" sz="2800" b="1" dirty="0"/>
          </a:p>
        </p:txBody>
      </p:sp>
    </p:spTree>
    <p:extLst>
      <p:ext uri="{BB962C8B-B14F-4D97-AF65-F5344CB8AC3E}">
        <p14:creationId xmlns:p14="http://schemas.microsoft.com/office/powerpoint/2010/main" val="1879557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Заголовок 1"/>
          <p:cNvSpPr>
            <a:spLocks noGrp="1"/>
          </p:cNvSpPr>
          <p:nvPr>
            <p:ph type="title"/>
          </p:nvPr>
        </p:nvSpPr>
        <p:spPr>
          <a:xfrm>
            <a:off x="342900" y="366184"/>
            <a:ext cx="6172200" cy="8310272"/>
          </a:xfrm>
        </p:spPr>
        <p:txBody>
          <a:bodyPr>
            <a:normAutofit fontScale="90000"/>
          </a:bodyPr>
          <a:lstStyle/>
          <a:p>
            <a:pPr algn="just"/>
            <a:r>
              <a:rPr lang="ru-RU" sz="2800" dirty="0"/>
              <a:t>4</a:t>
            </a:r>
            <a:r>
              <a:rPr lang="ru-RU" sz="2800" dirty="0" smtClean="0"/>
              <a:t>.</a:t>
            </a:r>
            <a:br>
              <a:rPr lang="ru-RU" sz="2800" dirty="0" smtClean="0"/>
            </a:br>
            <a:r>
              <a:rPr lang="ru-RU" sz="2800" dirty="0"/>
              <a:t/>
            </a:r>
            <a:br>
              <a:rPr lang="ru-RU" sz="2800" dirty="0"/>
            </a:br>
            <a:r>
              <a:rPr lang="ru-RU" sz="2800" dirty="0" smtClean="0"/>
              <a:t/>
            </a:r>
            <a:br>
              <a:rPr lang="ru-RU" sz="2800" dirty="0" smtClean="0"/>
            </a:br>
            <a:r>
              <a:rPr lang="ru-RU" sz="2800" dirty="0"/>
              <a:t/>
            </a:r>
            <a:br>
              <a:rPr lang="ru-RU" sz="2800" dirty="0"/>
            </a:br>
            <a:r>
              <a:rPr lang="ru-RU" sz="3100" b="1" dirty="0" smtClean="0"/>
              <a:t>4. </a:t>
            </a:r>
            <a:r>
              <a:rPr lang="ru-RU" sz="3100" b="1" dirty="0"/>
              <a:t>Провокация, или искусственное непонимание ребёнка. Не спешить сразу же выполнить желание малыша: дайте другую игрушку, а не ту, на которую он молчаливо указывает. Взрослый временно становится «глухим», «глупым»: «Я не понимаю, что ты хочешь: мишку, куклу, юлу?». «Непонятливость» взрослого будет первым мотивом, стимулирующим малыша назвать нужный ему предмет. </a:t>
            </a:r>
            <a:br>
              <a:rPr lang="ru-RU" sz="3100" b="1" dirty="0"/>
            </a:br>
            <a:r>
              <a:rPr lang="ru-RU" sz="3100" b="1" dirty="0"/>
              <a:t/>
            </a:r>
            <a:br>
              <a:rPr lang="ru-RU" sz="3100" b="1" dirty="0"/>
            </a:br>
            <a:r>
              <a:rPr lang="ru-RU" sz="3100" b="1" dirty="0" smtClean="0"/>
              <a:t> </a:t>
            </a:r>
            <a:r>
              <a:rPr lang="ru-RU" sz="3100" b="1" dirty="0"/>
              <a:t/>
            </a:r>
            <a:br>
              <a:rPr lang="ru-RU" sz="3100" b="1" dirty="0"/>
            </a:br>
            <a:r>
              <a:rPr lang="ru-RU" sz="3100" b="1" dirty="0"/>
              <a:t/>
            </a:r>
            <a:br>
              <a:rPr lang="ru-RU" sz="3100" b="1" dirty="0"/>
            </a:br>
            <a:endParaRPr lang="ru-RU" sz="3100" b="1" dirty="0"/>
          </a:p>
        </p:txBody>
      </p:sp>
    </p:spTree>
    <p:extLst>
      <p:ext uri="{BB962C8B-B14F-4D97-AF65-F5344CB8AC3E}">
        <p14:creationId xmlns:p14="http://schemas.microsoft.com/office/powerpoint/2010/main" val="1323874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Заголовок 1"/>
          <p:cNvSpPr>
            <a:spLocks noGrp="1"/>
          </p:cNvSpPr>
          <p:nvPr>
            <p:ph type="title"/>
          </p:nvPr>
        </p:nvSpPr>
        <p:spPr>
          <a:xfrm>
            <a:off x="342900" y="366184"/>
            <a:ext cx="6172200" cy="8310272"/>
          </a:xfrm>
        </p:spPr>
        <p:txBody>
          <a:bodyPr>
            <a:normAutofit fontScale="90000"/>
          </a:bodyPr>
          <a:lstStyle/>
          <a:p>
            <a:pPr algn="just"/>
            <a:r>
              <a:rPr lang="ru-RU" sz="2800" b="1" dirty="0" smtClean="0"/>
              <a:t>5.</a:t>
            </a:r>
            <a:r>
              <a:rPr lang="ru-RU" sz="2800" dirty="0" smtClean="0"/>
              <a:t> </a:t>
            </a:r>
            <a:r>
              <a:rPr lang="ru-RU" sz="2800" b="1" dirty="0"/>
              <a:t>Выбор. Альтернативные вопросы, типа: «Ты хочешь играть мячиком или машинкой?», «Что ты будешь пить – молоко или чай?». В ходе ответа ребёнок должен использовать речь. Потребность ребёнка удовлетворяется только после речевых реакций. </a:t>
            </a:r>
            <a:br>
              <a:rPr lang="ru-RU" sz="2800" b="1" dirty="0"/>
            </a:br>
            <a:r>
              <a:rPr lang="ru-RU" sz="2800" b="1" dirty="0"/>
              <a:t/>
            </a:r>
            <a:br>
              <a:rPr lang="ru-RU" sz="2800" b="1" dirty="0"/>
            </a:br>
            <a:r>
              <a:rPr lang="ru-RU" sz="2800" b="1" dirty="0" smtClean="0"/>
              <a:t>6. </a:t>
            </a:r>
            <a:r>
              <a:rPr lang="ru-RU" sz="2800" b="1" dirty="0"/>
              <a:t>Поручения. Взрослый обращается к ребёнку с просьбой принести тот или иной предмет, игрушку, предварительно переставив его на недоступное для ребёнка место. В такой ситуации ребёнок вынужден обратиться к взрослому. Взрослый же стимулирует обращение ребёнка: «Что ты хочешь взять? Куклу? Как надо попросить? – Дай куклу… ». </a:t>
            </a:r>
            <a:br>
              <a:rPr lang="ru-RU" sz="2800" b="1" dirty="0"/>
            </a:br>
            <a:r>
              <a:rPr lang="ru-RU" sz="2800" b="1" dirty="0"/>
              <a:t/>
            </a:r>
            <a:br>
              <a:rPr lang="ru-RU" sz="2800" b="1" dirty="0"/>
            </a:br>
            <a:endParaRPr lang="ru-RU" sz="2800" b="1" dirty="0"/>
          </a:p>
        </p:txBody>
      </p:sp>
    </p:spTree>
    <p:extLst>
      <p:ext uri="{BB962C8B-B14F-4D97-AF65-F5344CB8AC3E}">
        <p14:creationId xmlns:p14="http://schemas.microsoft.com/office/powerpoint/2010/main" val="2860965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Заголовок 1"/>
          <p:cNvSpPr>
            <a:spLocks noGrp="1"/>
          </p:cNvSpPr>
          <p:nvPr>
            <p:ph type="title"/>
          </p:nvPr>
        </p:nvSpPr>
        <p:spPr>
          <a:xfrm>
            <a:off x="342900" y="366184"/>
            <a:ext cx="6172200" cy="8526296"/>
          </a:xfrm>
        </p:spPr>
        <p:txBody>
          <a:bodyPr>
            <a:normAutofit fontScale="90000"/>
          </a:bodyPr>
          <a:lstStyle/>
          <a:p>
            <a:pPr algn="just"/>
            <a:r>
              <a:rPr lang="ru-RU" sz="2800" b="1" dirty="0" smtClean="0"/>
              <a:t>7. </a:t>
            </a:r>
            <a:r>
              <a:rPr lang="ru-RU" sz="2800" b="1" dirty="0"/>
              <a:t>Опосредованное общение. В процессе игр («День рождения», «Дочки-матери» и т.п.) или ухода за животными взрослый поощряет ребёнка к простейшим высказываниям: «Угости зайку чаем. На, Зайка, чашку, пей чай», «Уложи куклу в кровать. Спой ей песенку. Баю-бай, Катя, баю-бай». </a:t>
            </a:r>
            <a:br>
              <a:rPr lang="ru-RU" sz="2800" b="1" dirty="0"/>
            </a:br>
            <a:r>
              <a:rPr lang="ru-RU" sz="2800" b="1" dirty="0" smtClean="0"/>
              <a:t>8. </a:t>
            </a:r>
            <a:r>
              <a:rPr lang="ru-RU" sz="2800" b="1" dirty="0"/>
              <a:t>Игры с природным материалом. Уже на первом году жизни ребёнок проявляет интерес к песку, воде, глине, дереву, бумаге. В этом заключён большой смысл: ребёнок занят делом, он знакомится с материалом, изучает его функции и т.п., то есть стремится к саморазвитию. Это оказывает огромное влияние на рост речевой деятельности. </a:t>
            </a:r>
            <a:br>
              <a:rPr lang="ru-RU" sz="2800" b="1" dirty="0"/>
            </a:br>
            <a:r>
              <a:rPr lang="ru-RU" sz="2800" dirty="0"/>
              <a:t/>
            </a:r>
            <a:br>
              <a:rPr lang="ru-RU" sz="2800" dirty="0"/>
            </a:br>
            <a:endParaRPr lang="ru-RU" sz="2800" dirty="0"/>
          </a:p>
        </p:txBody>
      </p:sp>
    </p:spTree>
    <p:extLst>
      <p:ext uri="{BB962C8B-B14F-4D97-AF65-F5344CB8AC3E}">
        <p14:creationId xmlns:p14="http://schemas.microsoft.com/office/powerpoint/2010/main" val="1292815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Заголовок 1"/>
          <p:cNvSpPr>
            <a:spLocks noGrp="1"/>
          </p:cNvSpPr>
          <p:nvPr>
            <p:ph type="title"/>
          </p:nvPr>
        </p:nvSpPr>
        <p:spPr>
          <a:xfrm>
            <a:off x="342900" y="366184"/>
            <a:ext cx="6172200" cy="8454288"/>
          </a:xfrm>
        </p:spPr>
        <p:txBody>
          <a:bodyPr>
            <a:normAutofit fontScale="90000"/>
          </a:bodyPr>
          <a:lstStyle/>
          <a:p>
            <a:pPr algn="just"/>
            <a:r>
              <a:rPr lang="ru-RU" sz="2800" b="1" dirty="0"/>
              <a:t>9</a:t>
            </a:r>
            <a:r>
              <a:rPr lang="ru-RU" sz="2800" b="1" dirty="0" smtClean="0"/>
              <a:t>. </a:t>
            </a:r>
            <a:r>
              <a:rPr lang="ru-RU" sz="2800" b="1" dirty="0"/>
              <a:t>Продуктивные виды деятельности. Рисование, лепка, аппликация, конструирование способствуют появлению речевой активности ребёнка. Проблемные ситуации, возникающие во время продуктивных видов деятельности («забыли» положить лист бумаги или карандаш), вынуждают ребёнка просить недостающее, т.е. проявлять речевую инициативу. </a:t>
            </a:r>
            <a:br>
              <a:rPr lang="ru-RU" sz="2800" b="1" dirty="0"/>
            </a:br>
            <a:r>
              <a:rPr lang="ru-RU" sz="2800" b="1" dirty="0"/>
              <a:t/>
            </a:r>
            <a:br>
              <a:rPr lang="ru-RU" sz="2800" b="1" dirty="0"/>
            </a:br>
            <a:r>
              <a:rPr lang="ru-RU" sz="2800" b="1" dirty="0" smtClean="0"/>
              <a:t>10. </a:t>
            </a:r>
            <a:r>
              <a:rPr lang="ru-RU" sz="2800" b="1" dirty="0"/>
              <a:t>Замещение. Игры, типа «Представь, что мы…» или «Угадай, что я делаю», вызывают у ребёнка большой интерес, побуждают малыша к использованию речевых средств, стимулируют его речевую активность. </a:t>
            </a:r>
            <a:br>
              <a:rPr lang="ru-RU" sz="2800" b="1" dirty="0"/>
            </a:br>
            <a:endParaRPr lang="ru-RU" sz="2800" b="1" dirty="0"/>
          </a:p>
        </p:txBody>
      </p:sp>
    </p:spTree>
    <p:extLst>
      <p:ext uri="{BB962C8B-B14F-4D97-AF65-F5344CB8AC3E}">
        <p14:creationId xmlns:p14="http://schemas.microsoft.com/office/powerpoint/2010/main" val="840369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Заголовок 1"/>
          <p:cNvSpPr>
            <a:spLocks noGrp="1"/>
          </p:cNvSpPr>
          <p:nvPr>
            <p:ph type="title"/>
          </p:nvPr>
        </p:nvSpPr>
        <p:spPr>
          <a:xfrm>
            <a:off x="342900" y="366184"/>
            <a:ext cx="6172200" cy="8454288"/>
          </a:xfrm>
        </p:spPr>
        <p:txBody>
          <a:bodyPr>
            <a:normAutofit/>
          </a:bodyPr>
          <a:lstStyle/>
          <a:p>
            <a:pPr algn="just"/>
            <a:r>
              <a:rPr lang="ru-RU" sz="2800" b="1" dirty="0" smtClean="0"/>
              <a:t>11. </a:t>
            </a:r>
            <a:r>
              <a:rPr lang="ru-RU" sz="2800" b="1" dirty="0"/>
              <a:t>Ролевая игра. Дети с большим интересом играют в элементарные сюжетно-ролевые игры, организованные взрослым. «Телефон», «Поезд», «Магазин игрушек» и др. стимулируют речевое развитие малышей. </a:t>
            </a:r>
            <a:br>
              <a:rPr lang="ru-RU" sz="2800" b="1" dirty="0"/>
            </a:br>
            <a:r>
              <a:rPr lang="ru-RU" sz="2800" b="1" dirty="0"/>
              <a:t/>
            </a:r>
            <a:br>
              <a:rPr lang="ru-RU" sz="2800" b="1" dirty="0"/>
            </a:br>
            <a:r>
              <a:rPr lang="ru-RU" sz="2800" b="1" dirty="0" smtClean="0"/>
              <a:t>12. </a:t>
            </a:r>
            <a:r>
              <a:rPr lang="ru-RU" sz="2800" b="1" dirty="0"/>
              <a:t>Музыкальные игры. Шумовые инструменты, ритуальные игры «Каравай», «По кочкам» и др. стимулируют желание ребёнка двигаться, подпевать. Надо чаще предоставлять малышу возможность двигаться под разнообразную музыку, самостоятельно извлекать звуки из различных предметов.</a:t>
            </a:r>
            <a:r>
              <a:rPr lang="ru-RU" sz="2800" dirty="0"/>
              <a:t/>
            </a:r>
            <a:br>
              <a:rPr lang="ru-RU" sz="2800" dirty="0"/>
            </a:br>
            <a:endParaRPr lang="ru-RU" sz="2800" dirty="0"/>
          </a:p>
        </p:txBody>
      </p:sp>
    </p:spTree>
    <p:extLst>
      <p:ext uri="{BB962C8B-B14F-4D97-AF65-F5344CB8AC3E}">
        <p14:creationId xmlns:p14="http://schemas.microsoft.com/office/powerpoint/2010/main" val="2083312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3769974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76772" y="-33860979"/>
            <a:ext cx="3429000" cy="80976014"/>
          </a:xfrm>
          <a:prstGeom prst="rect">
            <a:avLst/>
          </a:prstGeom>
        </p:spPr>
        <p:txBody>
          <a:bodyPr>
            <a:spAutoFit/>
          </a:bodyPr>
          <a:lstStyle/>
          <a:p>
            <a:r>
              <a:rPr lang="ru-RU" b="1" u="sng" dirty="0"/>
              <a:t>«Речевая готовность ребенка к школе».</a:t>
            </a:r>
            <a:endParaRPr lang="ru-RU" dirty="0"/>
          </a:p>
          <a:p>
            <a:r>
              <a:rPr lang="ru-RU" dirty="0"/>
              <a:t> Наиболее значимым для ребенка 7-ми лет </a:t>
            </a:r>
            <a:r>
              <a:rPr lang="ru-RU" dirty="0" smtClean="0"/>
              <a:t>переход </a:t>
            </a:r>
            <a:r>
              <a:rPr lang="ru-RU" dirty="0"/>
              <a:t>в </a:t>
            </a:r>
            <a:r>
              <a:rPr lang="ru-RU" dirty="0" err="1" smtClean="0"/>
              <a:t>новыйсоциаль-ный</a:t>
            </a:r>
            <a:r>
              <a:rPr lang="ru-RU" dirty="0" smtClean="0"/>
              <a:t> </a:t>
            </a:r>
            <a:r>
              <a:rPr lang="ru-RU" dirty="0"/>
              <a:t>статус: дошкольник становится школьником. Переход от игровой деятельности к учебной существенно влияет на мотивы и поведение ребенка. Качество учебной деятельности будет зависеть от того, насколько были сформированы следующие предпосылки в дошкольном периоде</a:t>
            </a:r>
          </a:p>
          <a:p>
            <a:r>
              <a:rPr lang="ru-RU" dirty="0"/>
              <a:t>  хорошее физическое развитие ребенка;</a:t>
            </a:r>
          </a:p>
          <a:p>
            <a:r>
              <a:rPr lang="ru-RU" dirty="0"/>
              <a:t>  развитый физический слух;</a:t>
            </a:r>
          </a:p>
          <a:p>
            <a:r>
              <a:rPr lang="ru-RU" dirty="0"/>
              <a:t>  развитая мелкая моторика пальцев рук, общая моторика;</a:t>
            </a:r>
          </a:p>
          <a:p>
            <a:r>
              <a:rPr lang="ru-RU" dirty="0"/>
              <a:t>  нормальное функционирование ЦНС;</a:t>
            </a:r>
          </a:p>
          <a:p>
            <a:r>
              <a:rPr lang="ru-RU" dirty="0"/>
              <a:t>  владение знаниями и представлениями об окружающем мире (пространство, время, счетные операции);</a:t>
            </a:r>
          </a:p>
          <a:p>
            <a:r>
              <a:rPr lang="ru-RU" dirty="0"/>
              <a:t>  произвольное внимание, опосредованное запоминание, умение слушать учителя;</a:t>
            </a:r>
          </a:p>
          <a:p>
            <a:r>
              <a:rPr lang="ru-RU" dirty="0"/>
              <a:t>  познавательная активность, желание учиться, интерес к знаниям, любознательность;</a:t>
            </a:r>
          </a:p>
          <a:p>
            <a:r>
              <a:rPr lang="ru-RU" dirty="0"/>
              <a:t>  коммуникативная деятельность, готовность к совместной с другими детьми работе, сотрудничеству, взаимопомощи.</a:t>
            </a:r>
          </a:p>
          <a:p>
            <a:r>
              <a:rPr lang="ru-RU" dirty="0"/>
              <a:t>На базе этих предпосылок в младшем школьном возрасте начинают формироваться новые, необходимые для обучения качества. Готовность к школьному обучению формируется задолго до поступления в школу и не завершается в первом классе, так как включает не только качественную характеристику запаса знаний и представлений, но и уровень развития обобщающей деятельности мышления.</a:t>
            </a:r>
          </a:p>
          <a:p>
            <a:r>
              <a:rPr lang="ru-RU" dirty="0"/>
              <a:t>Школьное обучение предъявляет ребенку новые требования к его речи, вниманию, памяти. Существенную роль играет психологическая готовность к обучению, т.е. осознание им общественной значимости его новой деятельности.</a:t>
            </a:r>
          </a:p>
          <a:p>
            <a:r>
              <a:rPr lang="ru-RU" dirty="0"/>
              <a:t>Особые критерии готовности к школьному обучению предъявляются к усвоению ребенком родного языка как средства общения. Перечислим их.</a:t>
            </a:r>
          </a:p>
          <a:p>
            <a:r>
              <a:rPr lang="ru-RU" dirty="0"/>
              <a:t>1. </a:t>
            </a:r>
            <a:r>
              <a:rPr lang="ru-RU" dirty="0" err="1"/>
              <a:t>Сформированность</a:t>
            </a:r>
            <a:r>
              <a:rPr lang="ru-RU" dirty="0"/>
              <a:t> звуковой стороны речи. Ребенок должен владеть правильным, четким звукопроизношением звуков всех фонетических групп.</a:t>
            </a:r>
          </a:p>
          <a:p>
            <a:r>
              <a:rPr lang="ru-RU" dirty="0"/>
              <a:t>2. Полная </a:t>
            </a:r>
            <a:r>
              <a:rPr lang="ru-RU" dirty="0" err="1"/>
              <a:t>сформированность</a:t>
            </a:r>
            <a:r>
              <a:rPr lang="ru-RU" dirty="0"/>
              <a:t> фонематических процессов, умение слышать и различать, дифференцировать фонемы (звуки) родного языка.</a:t>
            </a:r>
          </a:p>
          <a:p>
            <a:r>
              <a:rPr lang="ru-RU" dirty="0"/>
              <a:t>3. Готовность к звукобуквенному анализу и синтезу звукового состава речи: умение выделять начальный гласный звук из состава слова; анализ гласных из трех звуков типа </a:t>
            </a:r>
            <a:r>
              <a:rPr lang="ru-RU" i="1" dirty="0" err="1"/>
              <a:t>ауи</a:t>
            </a:r>
            <a:r>
              <a:rPr lang="ru-RU" dirty="0"/>
              <a:t>; анализ обратного слога гласный - согласный типа </a:t>
            </a:r>
            <a:r>
              <a:rPr lang="ru-RU" i="1" dirty="0"/>
              <a:t>ап</a:t>
            </a:r>
            <a:r>
              <a:rPr lang="ru-RU" dirty="0"/>
              <a:t>; слышать и выделять первый и последний согласный звук в слове и т.д. Дети должны знать и правильно употреблять термины «звук», «слог», «слово», «предложение», звуки гласный, согласный, звонкий, глухой, твердый, мягкий. Оцениваются умение работать со схемой слова, разрезной азбукой, навыки </a:t>
            </a:r>
            <a:r>
              <a:rPr lang="ru-RU" dirty="0" err="1"/>
              <a:t>послогового</a:t>
            </a:r>
            <a:r>
              <a:rPr lang="ru-RU" dirty="0"/>
              <a:t> чтения.</a:t>
            </a:r>
          </a:p>
          <a:p>
            <a:r>
              <a:rPr lang="ru-RU" dirty="0"/>
              <a:t>4. Умение пользоваться разными способами словообразования, правильно употреблять слова с уменьшительно-ласкательным значением, умение образовывать слова в нужной форме, выделять звуковые и смысловые различия между словами: меховая, меховой; образовывать прилагательные от существительных.</a:t>
            </a:r>
          </a:p>
          <a:p>
            <a:r>
              <a:rPr lang="ru-RU" dirty="0"/>
              <a:t>5. </a:t>
            </a:r>
            <a:r>
              <a:rPr lang="ru-RU" dirty="0" err="1"/>
              <a:t>Сформированность</a:t>
            </a:r>
            <a:r>
              <a:rPr lang="ru-RU" dirty="0"/>
              <a:t> грамматического строя речи: умение пользоваться развернутой фразовой речью, умение работать с предложением; правильно строить простые предложения, видеть связь слов в предложениях, распространять предложения второстепенными и однородными членами; работать с деформированным предложением, самостоятельно находить ошибки и устранять их; составлять предложения по опорным словам и картинкам. Владеть пересказом рассказа, сохраняя смысл и содержание. Составлять самостоятельно рассказ-описание.</a:t>
            </a:r>
          </a:p>
          <a:p>
            <a:r>
              <a:rPr lang="ru-RU" dirty="0"/>
              <a:t>Наличие у первоклассников даже слабых отклонений в фонематическом и лексико-грамматическом развитии ведет к серьезным проблемам в усвоении программ общеобразовательной школы.</a:t>
            </a:r>
          </a:p>
          <a:p>
            <a:r>
              <a:rPr lang="ru-RU" dirty="0"/>
              <a:t>Формирование грамматически правильной, лексически богатой и фонетически четкой речи, дающей возможность речевого общения и подготавливающей к обучению в школе, - одна из важных задач в общей системе работы по обучению ребенка в дошкольных учреждениях и семье. Ребенок с хорошо развитой речью легко вступает в общение с окружающими, может понятно выразить свои мысли, желания, задать вопросы, договориться со сверстниками о совместной игре. И наоборот, невнятная речь ребенка затрудняет его взаимоотношения с людьми и нередко накладывает отпечаток на его характер. К 6-7 годам дети с речевой патологией начинают осознавать дефекты своей речи, болезненно переживают их, становятся молчаливыми, застенчивыми, раздражительными.</a:t>
            </a:r>
          </a:p>
          <a:p>
            <a:r>
              <a:rPr lang="ru-RU" dirty="0"/>
              <a:t>Для воспитания полноценной речи нужно устранить все, что мешает свободному общению ребенка с коллективом. Ведь в семье малыша понимают с полуслова и он не испытывает особых затруднений, если его речь несовершенна. Однако постепенно круг связей ребенка с окружающим миром расширяется; и очень важно, чтобы его речь хорошо понимали и сверстники и взрослые. Еще острее встает вопрос о значении фонетически правильной речи при поступлении в школу, когда ребенку нужно отвечать и задавать вопросы в присутствии всего класса, читать вслух (недостатки речи обнаруживаются очень скоро). Особенно необходимым становится правильное произношение звуков и слов при овладении грамотой. Младшие школьники пишут преимущественно так, как говорят, поэтому среди неуспевающих школьников младших классов (в первую очередь по родному языку и чтению) отмечается большой процент детей с фонетическими дефектами. Это одна из причин возникновения </a:t>
            </a:r>
            <a:r>
              <a:rPr lang="ru-RU" dirty="0" err="1"/>
              <a:t>дисграфии</a:t>
            </a:r>
            <a:r>
              <a:rPr lang="ru-RU" dirty="0"/>
              <a:t> (нарушения письма) и </a:t>
            </a:r>
            <a:r>
              <a:rPr lang="ru-RU" dirty="0" err="1"/>
              <a:t>дислексии</a:t>
            </a:r>
            <a:r>
              <a:rPr lang="ru-RU" dirty="0"/>
              <a:t> (нарушения чтения).</a:t>
            </a:r>
          </a:p>
          <a:p>
            <a:r>
              <a:rPr lang="ru-RU" dirty="0"/>
              <a:t>Школьники, у которых отклонения в речевом развитии касаются только дефектов произношения одного или нескольких звуков, как правило, учатся хорошо. Такие дефекты речи обычно не сказываются отрицательно на усвоении школьной программы. Дети правильно соотносят звуки и буквы, не допускают в письменных работах ошибок, связанных с недостатками звукопроизношения. Среди этих учащихся неуспевающих практически нет.</a:t>
            </a:r>
          </a:p>
          <a:p>
            <a:r>
              <a:rPr lang="ru-RU" dirty="0"/>
              <a:t>Школьники с несформированной звуковой стороной речи (произношение, фонематические процессы), как правило, заменяют и смешивают фонемы, сходные по звучанию или артикуляции (шипящих - свистящих; звонких - глухих; твердых - мягких, р - л). Они испытывают трудности в восприятии на слух близких звуков, не учитывают смыслоразличительного значения этих звуков в словах (бочка - почка). Такой уровень недоразвития звуковой стороны речи препятствует овладению навыками анализа и синтеза звукового состава слова и служит причиной появления вторичного дефекта (</a:t>
            </a:r>
            <a:r>
              <a:rPr lang="ru-RU" dirty="0" err="1"/>
              <a:t>дислексии</a:t>
            </a:r>
            <a:r>
              <a:rPr lang="ru-RU" dirty="0"/>
              <a:t> и </a:t>
            </a:r>
            <a:r>
              <a:rPr lang="ru-RU" dirty="0" err="1"/>
              <a:t>дисграфии</a:t>
            </a:r>
            <a:r>
              <a:rPr lang="ru-RU" dirty="0"/>
              <a:t> как специфических нарушений при чтении и письме).</a:t>
            </a:r>
          </a:p>
          <a:p>
            <a:r>
              <a:rPr lang="ru-RU" dirty="0"/>
              <a:t>У школьников наряду с нарушениями произношения звуков может наблюдаться недоразвитие фонематических процессов и лексико-грамматических средств языка (общее недоразвитие речи). Они испытывают большие трудности при чтении и письме, ведущие к стойкой неуспеваемости по родному языку и другим предметам.</a:t>
            </a:r>
            <a:br>
              <a:rPr lang="ru-RU" dirty="0"/>
            </a:br>
            <a:r>
              <a:rPr lang="ru-RU" dirty="0"/>
              <a:t>У таких детей произношение звуков чаще бывает смазанным, невнятным, у них наблюдается ярко выраженная недостаточность фонематических процессов, их словарь ограничен, грамматическое оформление устных высказываний изобилует специфическими ошибками; самостоятельное высказывание в пределах обиходно бытовой тематики характеризуется фрагментарностью, бедностью, смысловой незаконченностью. Отклонения в развитии устной речи создают серьезные препятствия при обучении грамотному письму и правильному чтению. Письменные работы этих детей полны разнообразных специфических, орфографических и синтаксических ошибок.</a:t>
            </a:r>
          </a:p>
          <a:p>
            <a:r>
              <a:rPr lang="ru-RU" dirty="0"/>
              <a:t>Основная задача родителей - вовремя обратить внимание на различные нарушения устной речи своего ребенка, чтобы начать логопедическую работу с ним до школы, предотвратить трудности общения в коллективе и неуспеваемость в общеобразовательной школе. Чем раньше будет начата коррекция, тем лучше ее результат.</a:t>
            </a:r>
          </a:p>
          <a:p>
            <a:r>
              <a:rPr lang="ru-RU" dirty="0" smtClean="0"/>
              <a:t/>
            </a:r>
            <a:br>
              <a:rPr lang="ru-RU" dirty="0" smtClean="0"/>
            </a:br>
            <a:endParaRPr lang="ru-RU" dirty="0"/>
          </a:p>
        </p:txBody>
      </p:sp>
    </p:spTree>
    <p:extLst>
      <p:ext uri="{BB962C8B-B14F-4D97-AF65-F5344CB8AC3E}">
        <p14:creationId xmlns:p14="http://schemas.microsoft.com/office/powerpoint/2010/main" val="1858246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243</Words>
  <Application>Microsoft Office PowerPoint</Application>
  <PresentationFormat>Экран (4:3)</PresentationFormat>
  <Paragraphs>33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ПРИЕМЫ СТИМУЛЯЦИИ РЕЧЕВОЙ АКТИВНОСТИ ДЕТЕЙ 1.5 - 3 ЛЕТ </vt:lpstr>
      <vt:lpstr>1. Разговор с самим собой. Взрослый проговаривает вслух, что он видит или слышит. При этом ребёнок находится рядом. «Где платье?», «Вот платье», «Платье на стуле», «Платье красивое», «Таня наденет платье» и т.п.   2. Диалог-образец. Речь взрослого в общении с ребёнком имеет ярко выраженную диалогическую структуру, где центральное место принадлежит вопросу взрослого к ребёнку, на который он сам же и даёт ответ. – Что я взяла? – Чашку. – Что это такое? – Чашка. – Что поставила? – Чашку. И т. д.   3. Параллельный разговор. Взрослый описывает все действия ребёнка: что он трогает, видит, слышит.  </vt:lpstr>
      <vt:lpstr>4.    4. Провокация, или искусственное непонимание ребёнка. Не спешить сразу же выполнить желание малыша: дайте другую игрушку, а не ту, на которую он молчаливо указывает. Взрослый временно становится «глухим», «глупым»: «Я не понимаю, что ты хочешь: мишку, куклу, юлу?». «Непонятливость» взрослого будет первым мотивом, стимулирующим малыша назвать нужный ему предмет.      </vt:lpstr>
      <vt:lpstr>5. Выбор. Альтернативные вопросы, типа: «Ты хочешь играть мячиком или машинкой?», «Что ты будешь пить – молоко или чай?». В ходе ответа ребёнок должен использовать речь. Потребность ребёнка удовлетворяется только после речевых реакций.   6. Поручения. Взрослый обращается к ребёнку с просьбой принести тот или иной предмет, игрушку, предварительно переставив его на недоступное для ребёнка место. В такой ситуации ребёнок вынужден обратиться к взрослому. Взрослый же стимулирует обращение ребёнка: «Что ты хочешь взять? Куклу? Как надо попросить? – Дай куклу… ».   </vt:lpstr>
      <vt:lpstr>7. Опосредованное общение. В процессе игр («День рождения», «Дочки-матери» и т.п.) или ухода за животными взрослый поощряет ребёнка к простейшим высказываниям: «Угости зайку чаем. На, Зайка, чашку, пей чай», «Уложи куклу в кровать. Спой ей песенку. Баю-бай, Катя, баю-бай».  8. Игры с природным материалом. Уже на первом году жизни ребёнок проявляет интерес к песку, воде, глине, дереву, бумаге. В этом заключён большой смысл: ребёнок занят делом, он знакомится с материалом, изучает его функции и т.п., то есть стремится к саморазвитию. Это оказывает огромное влияние на рост речевой деятельности.   </vt:lpstr>
      <vt:lpstr>9. Продуктивные виды деятельности. Рисование, лепка, аппликация, конструирование способствуют появлению речевой активности ребёнка. Проблемные ситуации, возникающие во время продуктивных видов деятельности («забыли» положить лист бумаги или карандаш), вынуждают ребёнка просить недостающее, т.е. проявлять речевую инициативу.   10. Замещение. Игры, типа «Представь, что мы…» или «Угадай, что я делаю», вызывают у ребёнка большой интерес, побуждают малыша к использованию речевых средств, стимулируют его речевую активность.  </vt:lpstr>
      <vt:lpstr>11. Ролевая игра. Дети с большим интересом играют в элементарные сюжетно-ролевые игры, организованные взрослым. «Телефон», «Поезд», «Магазин игрушек» и др. стимулируют речевое развитие малышей.   12. Музыкальные игры. Шумовые инструменты, ритуальные игры «Каравай», «По кочкам» и др. стимулируют желание ребёнка двигаться, подпевать. Надо чаще предоставлять малышу возможность двигаться под разнообразную музыку, самостоятельно извлекать звуки из различных предметов. </vt:lpstr>
      <vt:lpstr>Презентация PowerPoint</vt:lpstr>
      <vt:lpstr>Презентация PowerPoint</vt:lpstr>
      <vt:lpstr>Презентация PowerPoint</vt:lpstr>
    </vt:vector>
  </TitlesOfParts>
  <Company>Curnos™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В«Р РµС‡РµРІР°СЏ РіРѕС‚РѕРІРЅРѕСЃС‚СЊ СЂРµР±РµРЅРєР° Рє С€РєРѕР»РµВ». В РќР°РёР±РѕР»РµРµ Р·РЅР°С‡РёРјС‹Рј РґР»СЏ СЂРµР±РµРЅРєР° 7-РјРё Р»РµС‚ СЏРІР»СЏРµС‚СЃСЏ РїРµСЂРµС…РѕРґ РІ РЅРѕРІС‹Р№ СЃРѕС†РёР°Р»СЊ-РЅС‹Р№ СЃС‚Р°С‚СѓСЃ: РґРѕС€РєРѕР»СЊРЅРёРє СЃС‚Р°РЅРѕРІРёС‚СЃСЏ С€РєРѕР»СЊРЅРёРєРѕРј. РџРµСЂРµС…РѕРґ РѕС‚ РёРіСЂРѕРІРѕР№ РґРµСЏС‚РµР»СЊРЅРѕСЃС‚Рё Рє СѓС‡РµР±РЅРѕР№ СЃСѓС‰РµСЃС‚РІРµРЅРЅРѕ РІР»РёСЏРµС‚ РЅР° РјРѕС‚РёРІС‹ Рё РїРѕРІРµРґРµРЅРёРµ СЂРµР±РµРЅРєР°. РљР°С‡РµСЃС‚РІРѕ СѓС‡РµР±РЅРѕР№ РґРµСЏС‚РµР»СЊРЅРѕСЃС‚Рё Р±СѓРґРµС‚ Р·Р°РІРёСЃРµС‚СЊ РѕС‚ С‚РѕРіРѕ, РЅР°СЃРєРѕР»СЊРєРѕ Р±С‹Р»Рё СЃС„РѕСЂРјРёСЂРѕРІР°РЅС‹ СЃР»РµРґСѓСЋС‰РёРµ РїСЂРµРґРїРѕСЃС‹Р»РєРё РІ РґРѕС€РєРѕР»СЊРЅРѕРј РїРµСЂРёРѕРґРµ В  С…РѕСЂРѕС€РµРµ С„РёР·РёС‡РµСЃРєРѕРµ СЂР°Р·РІРёС‚РёРµ СЂРµР±РµРЅРєР°; В  СЂР°Р·РІРёС‚С‹Р№ С„РёР·РёС‡РµСЃРєРёР№ СЃР»СѓС…; В  СЂР°Р·РІРёС‚Р°СЏ РјРµР»РєР°СЏ РјРѕС‚РѕСЂРёРєР° РїР°Р»СЊС†РµРІ СЂСѓРє, РѕР±С‰Р°СЏ РјРѕС‚РѕСЂРёРєР°; В  РЅРѕСЂРјР°Р»СЊРЅРѕРµ С„СѓРЅРєС†РёРѕРЅРёСЂРѕРІР°РЅРёРµ Р¦РќРЎ; В  РІР»Р°РґРµРЅРёРµ Р·РЅР°РЅРёСЏРјРё Рё РїСЂРµРґСЃС‚Р°РІР»РµРЅРёСЏРјРё РѕР± РѕРєСЂСѓР¶Р°СЋС‰РµРј РјРёСЂРµ (РїСЂРѕСЃС‚СЂР°РЅСЃС‚РІРѕ, РІСЂРµРјСЏ, СЃС‡РµС‚РЅС‹Рµ РѕРїРµСЂР°С†РёРё); В  РїСЂРѕРёР·РІРѕР»СЊРЅРѕРµ РІРЅРёРјР°РЅРёРµ, РѕРїРѕСЃСЂРµРґРѕРІР°РЅРЅРѕРµ Р·Р°РїРѕРјРёРЅР°РЅРёРµ, СѓРјРµРЅРёРµ СЃР»СѓС€Р°С‚СЊ СѓС‡РёС‚РµР»СЏ; В  РїРѕР·РЅР°РІР°С‚РµР»СЊРЅР°СЏ Р°РєС‚РёРІРЅРѕСЃС‚СЊ, Р¶РµР»Р°РЅРёРµ СѓС‡РёС‚СЊСЃСЏ, РёРЅС‚РµСЂРµСЃ Рє Р·РЅР°РЅРёСЏРј, Р»СЋР±РѕР·РЅР°С‚РµР»СЊРЅРѕСЃС‚СЊ; В  РєРѕРјРјСѓРЅРёРєР°С‚РёРІРЅР°СЏ РґРµСЏС‚РµР»СЊРЅРѕСЃС‚СЊ, РіРѕС‚РѕРІРЅРѕСЃС‚СЊ Рє СЃРѕРІРјРµСЃС‚РЅРѕР№ СЃ РґСЂСѓРіРёРјРё РґРµС‚СЊРјРё СЂР°Р±РѕС‚Рµ, СЃРѕС‚СЂСѓРґРЅРёС‡РµСЃС‚РІСѓ, РІР·Р°РёРјРѕРїРѕРјРѕС‰Рё. РќР° Р±Р°Р·Рµ СЌС‚РёС… РїСЂРµРґРїРѕСЃС‹Р»РѕРє РІ РјР»Р°РґС€РµРј С€РєРѕР»СЊРЅРѕРј РІРѕР·СЂР°СЃС‚Рµ РЅР°С‡РёРЅР°СЋС‚ С„РѕСЂРјРёСЂРѕРІР°С‚СЊСЃСЏ РЅРѕРІС‹Рµ, РЅРµРѕР±С…РѕРґРёРјС‹Рµ РґР»СЏ РѕР±СѓС‡РµРЅРёСЏ РєР°С‡РµСЃС‚РІР°. Р“РѕС‚РѕРІРЅРѕСЃС‚СЊ Рє С€РєРѕР»СЊРЅРѕРјСѓ РѕР±СѓС‡РµРЅРёСЋ С„РѕСЂРјРёСЂСѓРµС‚СЃСЏ Р·Р°РґРѕР»РіРѕ РґРѕ РїРѕСЃС‚СѓРїР»РµРЅРёСЏ РІ С€РєРѕР»Сѓ Рё РЅРµ Р·Р°РІРµСЂС€Р°РµС‚СЃСЏ РІ РїРµСЂРІРѕРј РєР»Р°СЃСЃРµ, С</dc:title>
  <dc:creator>1</dc:creator>
  <cp:lastModifiedBy>1</cp:lastModifiedBy>
  <cp:revision>8</cp:revision>
  <dcterms:created xsi:type="dcterms:W3CDTF">2016-11-11T15:44:00Z</dcterms:created>
  <dcterms:modified xsi:type="dcterms:W3CDTF">2018-02-11T12:38:28Z</dcterms:modified>
</cp:coreProperties>
</file>