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9" r:id="rId4"/>
    <p:sldId id="267" r:id="rId5"/>
    <p:sldId id="270" r:id="rId6"/>
    <p:sldId id="292" r:id="rId7"/>
    <p:sldId id="271" r:id="rId8"/>
    <p:sldId id="29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5" r:id="rId17"/>
    <p:sldId id="286" r:id="rId18"/>
    <p:sldId id="287" r:id="rId19"/>
    <p:sldId id="288" r:id="rId20"/>
    <p:sldId id="279" r:id="rId21"/>
    <p:sldId id="293" r:id="rId22"/>
    <p:sldId id="283" r:id="rId23"/>
    <p:sldId id="268" r:id="rId24"/>
    <p:sldId id="266" r:id="rId25"/>
  </p:sldIdLst>
  <p:sldSz cx="9144000" cy="6858000" type="screen4x3"/>
  <p:notesSz cx="6858000" cy="9144000"/>
  <p:embeddedFontLst>
    <p:embeddedFont>
      <p:font typeface="Cassandra" panose="020B0604020202020204" charset="0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91D"/>
    <a:srgbClr val="537F23"/>
    <a:srgbClr val="538022"/>
    <a:srgbClr val="69A12B"/>
    <a:srgbClr val="6CA62C"/>
    <a:srgbClr val="E4931C"/>
    <a:srgbClr val="FFE89F"/>
    <a:srgbClr val="008080"/>
    <a:srgbClr val="27704F"/>
    <a:srgbClr val="50C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hare.ru/uploads/150309/t2sb827AWI.png" TargetMode="External"/><Relationship Id="rId2" Type="http://schemas.openxmlformats.org/officeDocument/2006/relationships/hyperlink" Target="http://nwlife.ru/wp-content/gallery/ornamenty/&#1086;&#1088;&#1085;&#1072;&#1084;&#1077;&#1085;&#1090;-2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3wall.com/wallpaper/1024_768/1004/1024_768_20100430020755139302.jpg" TargetMode="External"/><Relationship Id="rId5" Type="http://schemas.openxmlformats.org/officeDocument/2006/relationships/hyperlink" Target="http://4-designer.com/2014/12/Green-natural-element-vector-material/" TargetMode="External"/><Relationship Id="rId4" Type="http://schemas.openxmlformats.org/officeDocument/2006/relationships/hyperlink" Target="https://img-fotki.yandex.ru/get/9496/143356450.3/0_13d85c_8cb9dd05_or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501008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37000">
                      <a:schemeClr val="accent6">
                        <a:lumMod val="75000"/>
                      </a:schemeClr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Развитие</a:t>
            </a:r>
            <a:r>
              <a:rPr kumimoji="0" lang="ru-RU" sz="5400" b="1" i="0" u="none" strike="noStrike" kern="1200" normalizeH="0" noProof="0" dirty="0" smtClean="0">
                <a:ln w="11430"/>
                <a:gradFill>
                  <a:gsLst>
                    <a:gs pos="37000">
                      <a:schemeClr val="accent6">
                        <a:lumMod val="75000"/>
                      </a:schemeClr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фонематических процессов</a:t>
            </a: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37000">
                    <a:schemeClr val="accent6">
                      <a:lumMod val="75000"/>
                    </a:schemeClr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5085184"/>
            <a:ext cx="8280920" cy="115212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«ЦРР «Детский сад № 11 г. Добрянка»</a:t>
            </a:r>
          </a:p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Миколаевна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Балдина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Нарушение фонематического восприятия</a:t>
            </a:r>
            <a:br>
              <a:rPr lang="ru-RU" sz="3200" b="1" dirty="0">
                <a:latin typeface="+mn-lt"/>
              </a:rPr>
            </a:br>
            <a:r>
              <a:rPr lang="ru-RU" sz="3200" dirty="0">
                <a:latin typeface="+mn-lt"/>
              </a:rPr>
              <a:t>мешает детям овладеть в нужной степени: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словарным </a:t>
            </a:r>
            <a:r>
              <a:rPr lang="ru-RU" dirty="0" smtClean="0"/>
              <a:t>запасом;</a:t>
            </a:r>
            <a:endParaRPr lang="ru-RU" dirty="0"/>
          </a:p>
          <a:p>
            <a:r>
              <a:rPr lang="ru-RU" dirty="0" smtClean="0"/>
              <a:t>грамматическим строем;</a:t>
            </a:r>
            <a:endParaRPr lang="ru-RU" dirty="0"/>
          </a:p>
          <a:p>
            <a:r>
              <a:rPr lang="ru-RU" dirty="0" smtClean="0"/>
              <a:t>тормозит </a:t>
            </a:r>
            <a:r>
              <a:rPr lang="ru-RU" dirty="0"/>
              <a:t>развитие связной </a:t>
            </a:r>
            <a:r>
              <a:rPr lang="ru-RU" dirty="0" smtClean="0"/>
              <a:t>речи;</a:t>
            </a:r>
            <a:endParaRPr lang="ru-RU" dirty="0"/>
          </a:p>
          <a:p>
            <a:r>
              <a:rPr lang="ru-RU" dirty="0" smtClean="0"/>
              <a:t>затруднения </a:t>
            </a:r>
            <a:r>
              <a:rPr lang="ru-RU" dirty="0"/>
              <a:t>при </a:t>
            </a:r>
            <a:r>
              <a:rPr lang="ru-RU" dirty="0" smtClean="0"/>
              <a:t>дифференциации акустически </a:t>
            </a:r>
            <a:r>
              <a:rPr lang="ru-RU" dirty="0"/>
              <a:t>близких </a:t>
            </a:r>
            <a:r>
              <a:rPr lang="ru-RU" dirty="0" smtClean="0"/>
              <a:t>звуков;</a:t>
            </a:r>
            <a:endParaRPr lang="ru-RU" dirty="0"/>
          </a:p>
          <a:p>
            <a:r>
              <a:rPr lang="ru-RU" dirty="0" smtClean="0"/>
              <a:t>неумение </a:t>
            </a:r>
            <a:r>
              <a:rPr lang="ru-RU" dirty="0"/>
              <a:t>определить место, количество </a:t>
            </a:r>
            <a:r>
              <a:rPr lang="ru-RU" dirty="0" smtClean="0"/>
              <a:t>и последовательность </a:t>
            </a:r>
            <a:r>
              <a:rPr lang="ru-RU" dirty="0"/>
              <a:t>слов в </a:t>
            </a:r>
            <a:r>
              <a:rPr lang="ru-RU" dirty="0" smtClean="0"/>
              <a:t>предложении, слогов </a:t>
            </a:r>
            <a:r>
              <a:rPr lang="ru-RU" dirty="0"/>
              <a:t>и звуков в словах;</a:t>
            </a:r>
          </a:p>
          <a:p>
            <a:r>
              <a:rPr lang="ru-RU" dirty="0" smtClean="0"/>
              <a:t>невозможность </a:t>
            </a:r>
            <a:r>
              <a:rPr lang="ru-RU" dirty="0"/>
              <a:t>подобрать слово </a:t>
            </a:r>
            <a:r>
              <a:rPr lang="ru-RU" dirty="0" smtClean="0"/>
              <a:t>с определённым </a:t>
            </a:r>
            <a:r>
              <a:rPr lang="ru-RU" dirty="0"/>
              <a:t>количеством слогов или </a:t>
            </a:r>
            <a:r>
              <a:rPr lang="ru-RU" dirty="0" smtClean="0"/>
              <a:t>с определённым звуком.</a:t>
            </a: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А в дальнейшем при обучении ребенка 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школе наблюдается </a:t>
            </a:r>
            <a:r>
              <a:rPr lang="ru-RU" b="1" dirty="0" smtClean="0">
                <a:solidFill>
                  <a:srgbClr val="FF0000"/>
                </a:solidFill>
              </a:rPr>
              <a:t>специфическая проблема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+mn-lt"/>
              </a:rPr>
              <a:t>Дисграфия</a:t>
            </a:r>
            <a:r>
              <a:rPr lang="ru-RU" b="1" dirty="0" smtClean="0">
                <a:latin typeface="+mn-lt"/>
              </a:rPr>
              <a:t> и </a:t>
            </a:r>
            <a:r>
              <a:rPr lang="ru-RU" b="1" dirty="0" err="1" smtClean="0">
                <a:latin typeface="+mn-lt"/>
              </a:rPr>
              <a:t>дислексия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Дисграфия</a:t>
            </a:r>
            <a:r>
              <a:rPr lang="ru-RU" dirty="0"/>
              <a:t> — это специфическое </a:t>
            </a:r>
            <a:r>
              <a:rPr lang="ru-RU" dirty="0" smtClean="0"/>
              <a:t>нарушение письма</a:t>
            </a:r>
            <a:r>
              <a:rPr lang="ru-RU" dirty="0"/>
              <a:t>, когда ребенок пишет слова </a:t>
            </a:r>
            <a:r>
              <a:rPr lang="ru-RU" dirty="0" smtClean="0"/>
              <a:t>с фонетическими </a:t>
            </a:r>
            <a:r>
              <a:rPr lang="ru-RU" dirty="0"/>
              <a:t>ошибками, ошибками </a:t>
            </a:r>
            <a:r>
              <a:rPr lang="ru-RU" dirty="0" smtClean="0"/>
              <a:t>записи звуков</a:t>
            </a:r>
            <a:r>
              <a:rPr lang="ru-RU" dirty="0"/>
              <a:t>. Вместо "п" пишет "б", вместо "т" — "д</a:t>
            </a:r>
            <a:r>
              <a:rPr lang="ru-RU" dirty="0" smtClean="0"/>
              <a:t>", неправильно </a:t>
            </a:r>
            <a:r>
              <a:rPr lang="ru-RU" dirty="0"/>
              <a:t>формирует слоги, </a:t>
            </a:r>
            <a:r>
              <a:rPr lang="ru-RU" dirty="0" smtClean="0"/>
              <a:t>добавляет лишние </a:t>
            </a:r>
            <a:r>
              <a:rPr lang="ru-RU" dirty="0"/>
              <a:t>буквы, пропускает нужные, </a:t>
            </a:r>
            <a:r>
              <a:rPr lang="ru-RU" dirty="0" smtClean="0"/>
              <a:t>пишет несколько слов.</a:t>
            </a:r>
            <a:endParaRPr lang="ru-RU" dirty="0"/>
          </a:p>
          <a:p>
            <a:r>
              <a:rPr lang="ru-RU" dirty="0" err="1"/>
              <a:t>Дислексия</a:t>
            </a:r>
            <a:r>
              <a:rPr lang="ru-RU" dirty="0"/>
              <a:t> — это специфическое </a:t>
            </a:r>
            <a:r>
              <a:rPr lang="ru-RU" dirty="0" smtClean="0"/>
              <a:t>нарушение способности </a:t>
            </a:r>
            <a:r>
              <a:rPr lang="ru-RU" dirty="0"/>
              <a:t>к чтению, когда при чтении </a:t>
            </a:r>
            <a:r>
              <a:rPr lang="ru-RU" dirty="0" smtClean="0"/>
              <a:t>ребенок допускает </a:t>
            </a:r>
            <a:r>
              <a:rPr lang="ru-RU" dirty="0"/>
              <a:t>однотипные ошибки. При </a:t>
            </a:r>
            <a:r>
              <a:rPr lang="ru-RU" dirty="0" smtClean="0"/>
              <a:t>этом ребенок </a:t>
            </a:r>
            <a:r>
              <a:rPr lang="ru-RU" dirty="0"/>
              <a:t>может быть полностью </a:t>
            </a:r>
            <a:r>
              <a:rPr lang="ru-RU" dirty="0" smtClean="0"/>
              <a:t>интеллектуально развит </a:t>
            </a:r>
            <a:r>
              <a:rPr lang="ru-RU" dirty="0"/>
              <a:t>и не испытывать других трудностей </a:t>
            </a:r>
            <a:r>
              <a:rPr lang="ru-RU" dirty="0" smtClean="0"/>
              <a:t>с обучением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4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605713" cy="662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Грамотную письменную </a:t>
            </a:r>
            <a:r>
              <a:rPr lang="ru-RU" sz="3600" dirty="0" smtClean="0"/>
              <a:t>речь возможно </a:t>
            </a:r>
            <a:r>
              <a:rPr lang="ru-RU" sz="3600" dirty="0"/>
              <a:t>сформировать только </a:t>
            </a:r>
            <a:r>
              <a:rPr lang="ru-RU" sz="3600" dirty="0" smtClean="0"/>
              <a:t>при хорошо </a:t>
            </a:r>
            <a:r>
              <a:rPr lang="ru-RU" sz="3600" dirty="0"/>
              <a:t>развитой устной речи.</a:t>
            </a:r>
          </a:p>
          <a:p>
            <a:pPr marL="0" indent="0" algn="ctr">
              <a:buNone/>
            </a:pPr>
            <a:r>
              <a:rPr lang="ru-RU" sz="3600" b="1" dirty="0"/>
              <a:t>Основные этапы </a:t>
            </a:r>
            <a:r>
              <a:rPr lang="ru-RU" sz="3600" b="1" dirty="0" smtClean="0"/>
              <a:t>профилактики ошибок </a:t>
            </a:r>
            <a:r>
              <a:rPr lang="ru-RU" sz="3600" b="1" dirty="0"/>
              <a:t>чтения и письма:</a:t>
            </a:r>
          </a:p>
          <a:p>
            <a:pPr marL="0" indent="0">
              <a:buNone/>
            </a:pPr>
            <a:r>
              <a:rPr lang="ru-RU" sz="3600" dirty="0"/>
              <a:t>- Коррекция звукопроизношения.</a:t>
            </a:r>
          </a:p>
          <a:p>
            <a:pPr marL="0" indent="0">
              <a:buNone/>
            </a:pPr>
            <a:r>
              <a:rPr lang="ru-RU" sz="3600" dirty="0"/>
              <a:t>- Развитие фонематических </a:t>
            </a:r>
            <a:r>
              <a:rPr lang="ru-RU" sz="3600" dirty="0" smtClean="0"/>
              <a:t>процессов, формирование </a:t>
            </a:r>
            <a:r>
              <a:rPr lang="ru-RU" sz="3600" dirty="0"/>
              <a:t>навыков </a:t>
            </a:r>
            <a:r>
              <a:rPr lang="ru-RU" sz="3600" dirty="0" smtClean="0"/>
              <a:t>звукового анализа </a:t>
            </a:r>
            <a:r>
              <a:rPr lang="ru-RU" sz="3600" dirty="0"/>
              <a:t>и синтеза.</a:t>
            </a:r>
          </a:p>
          <a:p>
            <a:pPr marL="0" indent="0">
              <a:buNone/>
            </a:pPr>
            <a:r>
              <a:rPr lang="ru-RU" sz="3600" dirty="0"/>
              <a:t>- Развитие неречевых </a:t>
            </a:r>
            <a:r>
              <a:rPr lang="ru-RU" sz="3600" dirty="0" smtClean="0"/>
              <a:t>психических функций.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84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Игры на развитие фонематического слуха и восприятия</a:t>
            </a: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8858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«Кто заметит больше небылиц?»</a:t>
            </a:r>
          </a:p>
          <a:p>
            <a:pPr algn="just"/>
            <a:r>
              <a:rPr lang="ru-RU" sz="3600" b="1" dirty="0" smtClean="0"/>
              <a:t>Цель: </a:t>
            </a:r>
            <a:r>
              <a:rPr lang="ru-RU" sz="3600" dirty="0" smtClean="0"/>
              <a:t>развивать внимание, умение замечать нелогичные ситуации. </a:t>
            </a:r>
            <a:r>
              <a:rPr lang="ru-RU" sz="3600" b="1" dirty="0" smtClean="0"/>
              <a:t>Задание:</a:t>
            </a:r>
            <a:r>
              <a:rPr lang="ru-RU" sz="3600" dirty="0" smtClean="0"/>
              <a:t> отметь все небылицы.</a:t>
            </a:r>
          </a:p>
          <a:p>
            <a:pPr algn="just"/>
            <a:endParaRPr lang="ru-RU" sz="1000" dirty="0" smtClean="0"/>
          </a:p>
          <a:p>
            <a:pPr algn="ctr"/>
            <a:r>
              <a:rPr lang="ru-RU" sz="3600" dirty="0" smtClean="0"/>
              <a:t>Кисель там варят из резины,</a:t>
            </a:r>
          </a:p>
          <a:p>
            <a:pPr algn="ctr"/>
            <a:r>
              <a:rPr lang="ru-RU" sz="3600" dirty="0" smtClean="0"/>
              <a:t>Там шины делают из глины.</a:t>
            </a:r>
          </a:p>
          <a:p>
            <a:pPr algn="ctr"/>
            <a:r>
              <a:rPr lang="ru-RU" sz="3600" dirty="0" smtClean="0"/>
              <a:t>Кирпич там жгут из молока, </a:t>
            </a:r>
          </a:p>
          <a:p>
            <a:pPr algn="ctr"/>
            <a:r>
              <a:rPr lang="ru-RU" sz="3600" dirty="0" smtClean="0"/>
              <a:t>Творог готовят из песка.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6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Фонематический слух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/>
          </a:bodyPr>
          <a:lstStyle/>
          <a:p>
            <a:r>
              <a:rPr lang="ru-RU" dirty="0" smtClean="0"/>
              <a:t>Обведи </a:t>
            </a:r>
            <a:r>
              <a:rPr lang="ru-RU" dirty="0"/>
              <a:t>картинку (хлопни в ладоши) столько </a:t>
            </a:r>
            <a:r>
              <a:rPr lang="ru-RU" dirty="0" smtClean="0"/>
              <a:t>раз, сколько она будет названа правильно.</a:t>
            </a:r>
          </a:p>
          <a:p>
            <a:r>
              <a:rPr lang="ru-RU" dirty="0" err="1" smtClean="0"/>
              <a:t>Суска</a:t>
            </a:r>
            <a:r>
              <a:rPr lang="ru-RU" dirty="0" smtClean="0"/>
              <a:t>, </a:t>
            </a:r>
            <a:r>
              <a:rPr lang="ru-RU" dirty="0" err="1" smtClean="0"/>
              <a:t>шушка</a:t>
            </a:r>
            <a:r>
              <a:rPr lang="ru-RU" dirty="0" smtClean="0"/>
              <a:t>, </a:t>
            </a:r>
            <a:r>
              <a:rPr lang="ru-RU" b="1" dirty="0" smtClean="0"/>
              <a:t>сушка</a:t>
            </a:r>
            <a:r>
              <a:rPr lang="ru-RU" dirty="0" smtClean="0"/>
              <a:t>, </a:t>
            </a:r>
            <a:r>
              <a:rPr lang="ru-RU" dirty="0" err="1" smtClean="0"/>
              <a:t>фуфка</a:t>
            </a:r>
            <a:r>
              <a:rPr lang="ru-RU" dirty="0" smtClean="0"/>
              <a:t>, </a:t>
            </a:r>
            <a:r>
              <a:rPr lang="ru-RU" dirty="0" err="1" smtClean="0"/>
              <a:t>суфка</a:t>
            </a:r>
            <a:r>
              <a:rPr lang="ru-RU" dirty="0" smtClean="0"/>
              <a:t>, </a:t>
            </a:r>
            <a:r>
              <a:rPr lang="ru-RU" dirty="0" err="1" smtClean="0"/>
              <a:t>шуфка</a:t>
            </a:r>
            <a:r>
              <a:rPr lang="ru-RU" dirty="0" smtClean="0"/>
              <a:t>, </a:t>
            </a:r>
            <a:r>
              <a:rPr lang="ru-RU" b="1" dirty="0" smtClean="0"/>
              <a:t>сушка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Гйуфа</a:t>
            </a:r>
            <a:r>
              <a:rPr lang="ru-RU" dirty="0" smtClean="0"/>
              <a:t>, </a:t>
            </a:r>
            <a:r>
              <a:rPr lang="ru-RU" dirty="0" err="1" smtClean="0"/>
              <a:t>груфа</a:t>
            </a:r>
            <a:r>
              <a:rPr lang="ru-RU" dirty="0" smtClean="0"/>
              <a:t>, </a:t>
            </a:r>
            <a:r>
              <a:rPr lang="ru-RU" dirty="0" err="1" smtClean="0"/>
              <a:t>глуса</a:t>
            </a:r>
            <a:r>
              <a:rPr lang="ru-RU" dirty="0" smtClean="0"/>
              <a:t>, </a:t>
            </a:r>
            <a:r>
              <a:rPr lang="ru-RU" dirty="0" err="1" smtClean="0"/>
              <a:t>гйуша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b="1" dirty="0" smtClean="0"/>
              <a:t>   груша</a:t>
            </a:r>
            <a:r>
              <a:rPr lang="ru-RU" dirty="0" smtClean="0"/>
              <a:t>, </a:t>
            </a:r>
            <a:r>
              <a:rPr lang="ru-RU" dirty="0" err="1" smtClean="0"/>
              <a:t>гйуса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1" name="Picture 7" descr="http://pngimg.com/uploads/pear/pear_PNG343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116503" cy="29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oburo.ru/catalog/600x600/31/-38/31-3861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828" y="3140968"/>
            <a:ext cx="2454180" cy="24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12" y="260648"/>
            <a:ext cx="8724175" cy="638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Фонематический слух и восприятие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>
            <a:noAutofit/>
          </a:bodyPr>
          <a:lstStyle/>
          <a:p>
            <a:r>
              <a:rPr lang="ru-RU" sz="3400" dirty="0" smtClean="0"/>
              <a:t>Послушай внимательно и скажи, какое слово я произнесла по звукам (</a:t>
            </a:r>
            <a:r>
              <a:rPr lang="ru-RU" sz="3400" dirty="0" err="1" smtClean="0"/>
              <a:t>д.о.м</a:t>
            </a:r>
            <a:r>
              <a:rPr lang="ru-RU" sz="3400" dirty="0" smtClean="0"/>
              <a:t>, </a:t>
            </a:r>
            <a:r>
              <a:rPr lang="ru-RU" sz="3400" dirty="0" err="1" smtClean="0"/>
              <a:t>у.т.к.а</a:t>
            </a:r>
            <a:r>
              <a:rPr lang="ru-RU" sz="3400" dirty="0" smtClean="0"/>
              <a:t>, </a:t>
            </a:r>
            <a:r>
              <a:rPr lang="ru-RU" sz="3400" dirty="0" err="1" smtClean="0"/>
              <a:t>в.а.з.а</a:t>
            </a:r>
            <a:r>
              <a:rPr lang="ru-RU" sz="3400" dirty="0" smtClean="0"/>
              <a:t>)</a:t>
            </a:r>
          </a:p>
          <a:p>
            <a:r>
              <a:rPr lang="ru-RU" sz="3400" dirty="0" smtClean="0"/>
              <a:t>Буква потерялась (.</a:t>
            </a:r>
            <a:r>
              <a:rPr lang="ru-RU" sz="3400" dirty="0" err="1" smtClean="0"/>
              <a:t>ыба</a:t>
            </a:r>
            <a:r>
              <a:rPr lang="ru-RU" sz="3400" dirty="0" smtClean="0"/>
              <a:t>, .от, .</a:t>
            </a:r>
            <a:r>
              <a:rPr lang="ru-RU" sz="3400" dirty="0" err="1" smtClean="0"/>
              <a:t>ым</a:t>
            </a:r>
            <a:r>
              <a:rPr lang="ru-RU" sz="3400" dirty="0" smtClean="0"/>
              <a:t>, .</a:t>
            </a:r>
            <a:r>
              <a:rPr lang="ru-RU" sz="3400" dirty="0" err="1" smtClean="0"/>
              <a:t>кно</a:t>
            </a:r>
            <a:r>
              <a:rPr lang="ru-RU" sz="3400" dirty="0" smtClean="0"/>
              <a:t>)</a:t>
            </a:r>
          </a:p>
          <a:p>
            <a:r>
              <a:rPr lang="ru-RU" sz="3400" dirty="0" smtClean="0"/>
              <a:t>Какими </a:t>
            </a:r>
            <a:r>
              <a:rPr lang="ru-RU" sz="3400" b="1" dirty="0" smtClean="0"/>
              <a:t>звуками</a:t>
            </a:r>
            <a:r>
              <a:rPr lang="ru-RU" sz="3400" dirty="0" smtClean="0"/>
              <a:t> отличаются слова (кот – год, коса – коза, ложка – кошка, ветка –сетка)</a:t>
            </a:r>
          </a:p>
          <a:p>
            <a:r>
              <a:rPr lang="ru-RU" sz="3400" dirty="0" smtClean="0"/>
              <a:t>На какой звук начинаются слова?</a:t>
            </a:r>
          </a:p>
          <a:p>
            <a:pPr marL="0" indent="0">
              <a:buNone/>
            </a:pPr>
            <a:r>
              <a:rPr lang="ru-RU" sz="3400" dirty="0" smtClean="0"/>
              <a:t>Мама</a:t>
            </a:r>
            <a:r>
              <a:rPr lang="ru-RU" sz="3400" dirty="0"/>
              <a:t>, мука, мыло – М. Санки, сокол, </a:t>
            </a:r>
            <a:r>
              <a:rPr lang="ru-RU" sz="3400" dirty="0" smtClean="0"/>
              <a:t>сыр - </a:t>
            </a:r>
            <a:r>
              <a:rPr lang="ru-RU" sz="3400" dirty="0"/>
              <a:t>С. </a:t>
            </a:r>
          </a:p>
          <a:p>
            <a:r>
              <a:rPr lang="ru-RU" sz="3400" dirty="0" smtClean="0"/>
              <a:t>На какой звук оканчиваются слова?</a:t>
            </a:r>
          </a:p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  Шар, самовар, забор – Р.</a:t>
            </a:r>
          </a:p>
        </p:txBody>
      </p:sp>
    </p:spTree>
    <p:extLst>
      <p:ext uri="{BB962C8B-B14F-4D97-AF65-F5344CB8AC3E}">
        <p14:creationId xmlns:p14="http://schemas.microsoft.com/office/powerpoint/2010/main" val="29615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Фонематический слух и восприятие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«Поймай звук». </a:t>
            </a:r>
            <a:r>
              <a:rPr lang="ru-RU" dirty="0" smtClean="0"/>
              <a:t>Хлопни в ладоши, если услышишь звук Ш (среди звуков, в слогах, в словах).</a:t>
            </a:r>
          </a:p>
          <a:p>
            <a:r>
              <a:rPr lang="ru-RU" b="1" dirty="0"/>
              <a:t>«Умеешь ли ты слышать?» </a:t>
            </a:r>
            <a:r>
              <a:rPr lang="ru-RU" dirty="0"/>
              <a:t>Взрослый предлагает ребенку хлопнуть в ладошки, если он услышит звук Л, поднять руку – если услышит мягкий звук ЛЬ, руки полочкой, если обманула. (ла, </a:t>
            </a:r>
            <a:r>
              <a:rPr lang="ru-RU" dirty="0" err="1"/>
              <a:t>ло</a:t>
            </a:r>
            <a:r>
              <a:rPr lang="ru-RU" dirty="0"/>
              <a:t>, ли, по, </a:t>
            </a:r>
            <a:r>
              <a:rPr lang="ru-RU" dirty="0" err="1"/>
              <a:t>лё</a:t>
            </a:r>
            <a:r>
              <a:rPr lang="ru-RU" dirty="0"/>
              <a:t>, </a:t>
            </a:r>
            <a:r>
              <a:rPr lang="ru-RU" dirty="0" err="1"/>
              <a:t>лю</a:t>
            </a:r>
            <a:r>
              <a:rPr lang="ru-RU" dirty="0"/>
              <a:t>, </a:t>
            </a:r>
            <a:r>
              <a:rPr lang="ru-RU" dirty="0" err="1"/>
              <a:t>лы</a:t>
            </a:r>
            <a:r>
              <a:rPr lang="ru-RU" dirty="0"/>
              <a:t>; лапа, торт, лютик, конь, липа, лось</a:t>
            </a:r>
            <a:r>
              <a:rPr lang="ru-RU" dirty="0" smtClean="0"/>
              <a:t>…)</a:t>
            </a:r>
          </a:p>
          <a:p>
            <a:r>
              <a:rPr lang="ru-RU" b="1" dirty="0" smtClean="0"/>
              <a:t>«Повтори за мной». </a:t>
            </a:r>
            <a:r>
              <a:rPr lang="ru-RU" dirty="0" smtClean="0"/>
              <a:t>Взрослый произносит цепочку звуков, слогов, слов. Ребенок должен правильно повторить цепочку за взрослым</a:t>
            </a:r>
            <a:r>
              <a:rPr lang="ru-RU" dirty="0"/>
              <a:t>: С, С, </a:t>
            </a:r>
            <a:r>
              <a:rPr lang="ru-RU" dirty="0" smtClean="0"/>
              <a:t>Ш; С,Ш,С; Ш,Ш,С</a:t>
            </a:r>
            <a:r>
              <a:rPr lang="ru-RU" dirty="0"/>
              <a:t>; </a:t>
            </a:r>
            <a:r>
              <a:rPr lang="ru-RU" dirty="0" smtClean="0"/>
              <a:t>СА-ША; СА-ША-СА</a:t>
            </a:r>
            <a:r>
              <a:rPr lang="ru-RU" dirty="0"/>
              <a:t>; СА-ША-СА-ША</a:t>
            </a:r>
            <a:r>
              <a:rPr lang="ru-RU" dirty="0" smtClean="0"/>
              <a:t>; СА-СА-ША-СА</a:t>
            </a:r>
            <a:r>
              <a:rPr lang="ru-RU" dirty="0"/>
              <a:t>; СОК-ШОК; </a:t>
            </a:r>
            <a:r>
              <a:rPr lang="ru-RU" dirty="0" smtClean="0"/>
              <a:t>СОК-ШОК-СОК-СОК </a:t>
            </a:r>
            <a:r>
              <a:rPr lang="ru-RU" dirty="0"/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7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</a:rPr>
              <a:t>Фонематический слух и восприятие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r>
              <a:rPr lang="ru-RU" b="1" dirty="0" smtClean="0"/>
              <a:t>«Найди </a:t>
            </a:r>
            <a:r>
              <a:rPr lang="ru-RU" b="1" dirty="0"/>
              <a:t>лишний звук» </a:t>
            </a:r>
            <a:r>
              <a:rPr lang="ru-RU" dirty="0"/>
              <a:t>(слог, слово). Например, С,С,Ш (</a:t>
            </a:r>
            <a:r>
              <a:rPr lang="ru-RU" dirty="0" smtClean="0"/>
              <a:t>звук Ш</a:t>
            </a:r>
            <a:r>
              <a:rPr lang="ru-RU" dirty="0"/>
              <a:t>); СО- СО-ШО-СО (слог ШО</a:t>
            </a:r>
            <a:r>
              <a:rPr lang="ru-RU" dirty="0" smtClean="0"/>
              <a:t>), СОК</a:t>
            </a:r>
            <a:r>
              <a:rPr lang="ru-RU" dirty="0"/>
              <a:t>, ШУМ, СУМКА, СЛОН (</a:t>
            </a:r>
            <a:r>
              <a:rPr lang="ru-RU" dirty="0" smtClean="0"/>
              <a:t>слово ШУМ</a:t>
            </a:r>
            <a:r>
              <a:rPr lang="ru-RU" dirty="0"/>
              <a:t>) Задание выполняется с увеличением темпа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«Скажи наоборот» </a:t>
            </a:r>
            <a:r>
              <a:rPr lang="ru-RU" dirty="0" smtClean="0"/>
              <a:t>Взрослый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произносит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слог СА, а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ребенок слог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ША,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взрослый —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СУ, ребенок — ШУ и т.д.) Слоги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подбираются в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зависимости от того, какой звук был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дефектным.</a:t>
            </a:r>
          </a:p>
          <a:p>
            <a:r>
              <a:rPr lang="ru-RU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«Кто больше?»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Кто больше придумает слов на заданный звук.</a:t>
            </a:r>
          </a:p>
          <a:p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Назови в слове, только гласные звуки (лиса – </a:t>
            </a:r>
            <a:r>
              <a:rPr lang="ru-RU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и,а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</a:rPr>
              <a:t>Фонематический слух и восприятие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Назови в слове только согласные звуки (сумка – </a:t>
            </a:r>
            <a:r>
              <a:rPr lang="ru-RU" dirty="0" err="1" smtClean="0"/>
              <a:t>с,м,к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«Цепочка». </a:t>
            </a:r>
            <a:r>
              <a:rPr lang="ru-RU" dirty="0"/>
              <a:t>Ребенку предлагается придумать новое слово на </a:t>
            </a:r>
            <a:r>
              <a:rPr lang="ru-RU" dirty="0" smtClean="0"/>
              <a:t>последний звук </a:t>
            </a:r>
            <a:r>
              <a:rPr lang="ru-RU" dirty="0"/>
              <a:t>предыдущего слова (нос-сок-кот-танки-игры и т.д</a:t>
            </a:r>
            <a:r>
              <a:rPr lang="ru-RU" dirty="0" smtClean="0"/>
              <a:t>.)</a:t>
            </a:r>
          </a:p>
          <a:p>
            <a:r>
              <a:rPr lang="ru-RU" b="1" dirty="0" smtClean="0"/>
              <a:t>«Слоговая цепочка».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Придумывание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нового слова на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последний слог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предыдущего (палка-кабан-банка-Катя и т.д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«Телеграф»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- деление слов на слоги с проговариванием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каждого слога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 отбиванием на каждый слог по столу рукой. (</a:t>
            </a:r>
            <a:r>
              <a:rPr lang="ru-RU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-ши-на,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у-лит-ка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ра-ки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дом) и др.</a:t>
            </a:r>
            <a:r>
              <a:rPr lang="ru-RU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4680520" cy="1368152"/>
          </a:xfrm>
          <a:prstGeom prst="rect">
            <a:avLst/>
          </a:prstGeom>
          <a:solidFill>
            <a:srgbClr val="92D050"/>
          </a:solidFill>
          <a:ln>
            <a:solidFill>
              <a:srgbClr val="4569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Фонематические процессы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12975"/>
            <a:ext cx="3600400" cy="1089009"/>
          </a:xfrm>
          <a:prstGeom prst="rect">
            <a:avLst/>
          </a:prstGeom>
          <a:solidFill>
            <a:srgbClr val="92D050"/>
          </a:solidFill>
          <a:ln>
            <a:solidFill>
              <a:srgbClr val="456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Фонематический слух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653136"/>
            <a:ext cx="432048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456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Фонематическое восприятие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212976"/>
            <a:ext cx="3816424" cy="1089009"/>
          </a:xfrm>
          <a:prstGeom prst="rect">
            <a:avLst/>
          </a:prstGeom>
          <a:solidFill>
            <a:srgbClr val="92D050"/>
          </a:solidFill>
          <a:ln>
            <a:solidFill>
              <a:srgbClr val="456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Фонематические представления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6" idx="0"/>
          </p:cNvCxnSpPr>
          <p:nvPr/>
        </p:nvCxnSpPr>
        <p:spPr>
          <a:xfrm>
            <a:off x="4391980" y="1772816"/>
            <a:ext cx="36004" cy="2880320"/>
          </a:xfrm>
          <a:prstGeom prst="straightConnector1">
            <a:avLst/>
          </a:prstGeom>
          <a:ln w="38100">
            <a:solidFill>
              <a:srgbClr val="4569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3" idx="0"/>
          </p:cNvCxnSpPr>
          <p:nvPr/>
        </p:nvCxnSpPr>
        <p:spPr>
          <a:xfrm flipH="1">
            <a:off x="2123728" y="1772816"/>
            <a:ext cx="2268252" cy="1440159"/>
          </a:xfrm>
          <a:prstGeom prst="straightConnector1">
            <a:avLst/>
          </a:prstGeom>
          <a:ln w="38100">
            <a:solidFill>
              <a:srgbClr val="4569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7" idx="0"/>
          </p:cNvCxnSpPr>
          <p:nvPr/>
        </p:nvCxnSpPr>
        <p:spPr>
          <a:xfrm>
            <a:off x="4391980" y="1772816"/>
            <a:ext cx="2520280" cy="1440160"/>
          </a:xfrm>
          <a:prstGeom prst="straightConnector1">
            <a:avLst/>
          </a:prstGeom>
          <a:ln w="38100">
            <a:solidFill>
              <a:srgbClr val="4569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Подумай, не торопись!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Подберите слово, которое начинается на последний звук в слове СТОЛ </a:t>
            </a:r>
          </a:p>
          <a:p>
            <a:r>
              <a:rPr lang="ru-RU" dirty="0" smtClean="0"/>
              <a:t>Вспомните название птицы, в котором был бы последний звук слова СЫР</a:t>
            </a:r>
          </a:p>
          <a:p>
            <a:r>
              <a:rPr lang="ru-RU" dirty="0" smtClean="0"/>
              <a:t>Подберите слово, чтобы первый звук был К, а последний Ш</a:t>
            </a:r>
          </a:p>
          <a:p>
            <a:r>
              <a:rPr lang="ru-RU" dirty="0" smtClean="0"/>
              <a:t>Какое получится слово, если к «НО» - прибавить один звук</a:t>
            </a:r>
          </a:p>
          <a:p>
            <a:r>
              <a:rPr lang="ru-RU" dirty="0" smtClean="0"/>
              <a:t>Составьте такое предложение, в котором все слова начинались бы со звука М</a:t>
            </a:r>
          </a:p>
          <a:p>
            <a:r>
              <a:rPr lang="ru-RU" dirty="0" smtClean="0"/>
              <a:t>Найдите в комнате предметы, в названии которых второй звук 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93610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</a:rPr>
              <a:t>В мире гласных и согласных звуков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 каком слове достаточно заменить один звук, чтобы домашнее животное с длинными ушами превратилось в хищную птицу?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Какие слова состоят из ста согласных?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Какой согласный звук надо заменить в слове, чтобы домашняя птица превратилась в небольшого зверька с пушистым мехом?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Можно из ноля получить соль?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Придумайте слово, в котором звуков больше, чем букв.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50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82" y="3071810"/>
            <a:ext cx="8784976" cy="35988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44646">
            <a:off x="754742" y="1643050"/>
            <a:ext cx="7178632" cy="23766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5691D"/>
                </a:solidFill>
              </a:rPr>
              <a:t>Спасибо </a:t>
            </a:r>
            <a:r>
              <a:rPr lang="ru-RU" sz="5400" b="1" dirty="0">
                <a:solidFill>
                  <a:srgbClr val="45691D"/>
                </a:solidFill>
              </a:rPr>
              <a:t>за внимание</a:t>
            </a:r>
            <a:r>
              <a:rPr lang="ru-RU" sz="5400" b="1" dirty="0" smtClean="0">
                <a:solidFill>
                  <a:srgbClr val="45691D"/>
                </a:solidFill>
              </a:rPr>
              <a:t>!!!</a:t>
            </a:r>
            <a:endParaRPr lang="ru-RU" sz="5400" b="1" dirty="0">
              <a:solidFill>
                <a:srgbClr val="45691D"/>
              </a:solidFill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5691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4664"/>
            <a:ext cx="8162946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Вы можете использовать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данное оформление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для создания своих презентаций,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но в своей презентации вы должны указать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автора шаблона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: </a:t>
            </a: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cs typeface="Arial" pitchFamily="34" charset="0"/>
            </a:endParaRP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Ранько Елена Алексеевна 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МАОУ лицей №21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59" y="5846386"/>
            <a:ext cx="801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Сайт: </a:t>
            </a:r>
            <a:r>
              <a:rPr lang="en-US" sz="2400" i="1" dirty="0">
                <a:hlinkClick r:id="rId2"/>
              </a:rPr>
              <a:t>http://elenaranko.ucoz.ru</a:t>
            </a:r>
            <a:r>
              <a:rPr lang="en-US" sz="2400" i="1" dirty="0" smtClean="0">
                <a:hlinkClick r:id="rId2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94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19724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Arial" pitchFamily="34" charset="0"/>
              </a:rPr>
              <a:t>На момент создания шаблона все ссылки являются активными</a:t>
            </a:r>
            <a:r>
              <a:rPr lang="ru-RU" dirty="0" smtClean="0">
                <a:latin typeface="Times New Roman" pitchFamily="18" charset="0"/>
                <a:cs typeface="Arial" pitchFamily="34" charset="0"/>
              </a:rPr>
              <a:t>! 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04856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Интернет - ресурсы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5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Бордюр с листьями:</a:t>
            </a:r>
          </a:p>
          <a:p>
            <a:r>
              <a:rPr lang="en-US" i="1" dirty="0">
                <a:hlinkClick r:id="rId2"/>
              </a:rPr>
              <a:t>http://nwlife.ru/wp-content/gallery/ornamenty/</a:t>
            </a:r>
            <a:r>
              <a:rPr lang="ru-RU" i="1" dirty="0">
                <a:hlinkClick r:id="rId2"/>
              </a:rPr>
              <a:t>орнамент-231.</a:t>
            </a:r>
            <a:r>
              <a:rPr lang="en-US" i="1" dirty="0">
                <a:hlinkClick r:id="rId2"/>
              </a:rPr>
              <a:t>jpg</a:t>
            </a:r>
            <a:r>
              <a:rPr lang="ru-RU" i="1" dirty="0"/>
              <a:t>    </a:t>
            </a:r>
          </a:p>
          <a:p>
            <a:r>
              <a:rPr lang="ru-RU" sz="2000" b="1" i="1" dirty="0"/>
              <a:t>Птица:</a:t>
            </a:r>
          </a:p>
          <a:p>
            <a:r>
              <a:rPr lang="en-US" i="1" dirty="0">
                <a:hlinkClick r:id="rId3"/>
              </a:rPr>
              <a:t>http://www.picshare.ru/uploads/150309/t2sb827AWI.png</a:t>
            </a:r>
            <a:r>
              <a:rPr lang="ru-RU" i="1" dirty="0"/>
              <a:t> </a:t>
            </a:r>
            <a:endParaRPr lang="en-US" i="1" dirty="0"/>
          </a:p>
          <a:p>
            <a:r>
              <a:rPr lang="ru-RU" sz="2000" b="1" i="1" dirty="0" smtClean="0"/>
              <a:t>Листья:</a:t>
            </a:r>
          </a:p>
          <a:p>
            <a:r>
              <a:rPr lang="en-US" i="1" dirty="0">
                <a:hlinkClick r:id="rId4"/>
              </a:rPr>
              <a:t>https://</a:t>
            </a:r>
            <a:r>
              <a:rPr lang="en-US" i="1" dirty="0" smtClean="0">
                <a:hlinkClick r:id="rId4"/>
              </a:rPr>
              <a:t>img-fotki.yandex.ru/get/9496/143356450.3/0_13d85c_8cb9dd05_orig</a:t>
            </a:r>
            <a:r>
              <a:rPr lang="ru-RU" i="1" dirty="0" smtClean="0"/>
              <a:t> </a:t>
            </a:r>
            <a:endParaRPr lang="ru-RU" i="1" dirty="0"/>
          </a:p>
          <a:p>
            <a:r>
              <a:rPr lang="ru-RU" sz="2000" b="1" i="1" dirty="0" smtClean="0"/>
              <a:t>Векторный клипарт</a:t>
            </a:r>
            <a:r>
              <a:rPr lang="ru-RU" sz="2000" b="1" i="1" dirty="0"/>
              <a:t> </a:t>
            </a:r>
            <a:r>
              <a:rPr lang="ru-RU" sz="2000" b="1" i="1" dirty="0" smtClean="0"/>
              <a:t>(домик, солнце):</a:t>
            </a:r>
          </a:p>
          <a:p>
            <a:r>
              <a:rPr lang="en-US" i="1" dirty="0">
                <a:hlinkClick r:id="rId5"/>
              </a:rPr>
              <a:t>http://4-designer.com/2014/12/Green-natural-element-vector-material/#.</a:t>
            </a:r>
            <a:r>
              <a:rPr lang="en-US" i="1" dirty="0" smtClean="0">
                <a:hlinkClick r:id="rId5"/>
              </a:rPr>
              <a:t>WZmLhaB_ox8</a:t>
            </a:r>
            <a:r>
              <a:rPr lang="ru-RU" i="1" dirty="0" smtClean="0"/>
              <a:t> </a:t>
            </a:r>
          </a:p>
          <a:p>
            <a:r>
              <a:rPr lang="ru-RU" sz="2000" b="1" i="1" dirty="0" smtClean="0"/>
              <a:t>Фон:</a:t>
            </a:r>
          </a:p>
          <a:p>
            <a:r>
              <a:rPr lang="en-US" i="1" dirty="0">
                <a:hlinkClick r:id="rId6"/>
              </a:rPr>
              <a:t>http://</a:t>
            </a:r>
            <a:r>
              <a:rPr lang="en-US" i="1" dirty="0" smtClean="0">
                <a:hlinkClick r:id="rId6"/>
              </a:rPr>
              <a:t>www.v3wall.com/wallpaper/1024_768/1004/1024_768_20100430020755139302.jpg</a:t>
            </a:r>
            <a:r>
              <a:rPr lang="ru-RU" i="1" dirty="0" smtClean="0"/>
              <a:t> </a:t>
            </a:r>
          </a:p>
          <a:p>
            <a:endParaRPr lang="ru-RU" b="1" i="1" dirty="0"/>
          </a:p>
          <a:p>
            <a:r>
              <a:rPr lang="ru-RU" b="1" i="1" dirty="0" smtClean="0"/>
              <a:t>Рамочка и эффект сияния сделаны в программе  </a:t>
            </a:r>
            <a:r>
              <a:rPr lang="en-US" b="1" i="1" dirty="0"/>
              <a:t>Adobe Photoshop </a:t>
            </a:r>
            <a:r>
              <a:rPr lang="ru-RU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+mn-lt"/>
              </a:rPr>
              <a:t>Фонематический </a:t>
            </a:r>
            <a:r>
              <a:rPr lang="ru-RU" sz="4900" b="1" dirty="0">
                <a:latin typeface="+mn-lt"/>
              </a:rPr>
              <a:t>слух (</a:t>
            </a:r>
            <a:r>
              <a:rPr lang="ru-RU" sz="4900" b="1" dirty="0" err="1">
                <a:latin typeface="+mn-lt"/>
              </a:rPr>
              <a:t>фонематика</a:t>
            </a:r>
            <a:r>
              <a:rPr lang="ru-RU" sz="4900" b="1" dirty="0">
                <a:latin typeface="+mn-lt"/>
              </a:rPr>
              <a:t>)</a:t>
            </a:r>
            <a:br>
              <a:rPr lang="ru-RU" sz="4900" b="1" dirty="0">
                <a:latin typeface="+mn-lt"/>
              </a:rPr>
            </a:br>
            <a:endParaRPr lang="ru-RU" sz="49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Это способность различать фонемы (звуки) родного языка.</a:t>
            </a:r>
            <a:endParaRPr lang="ru-RU" sz="4000" dirty="0"/>
          </a:p>
        </p:txBody>
      </p:sp>
      <p:pic>
        <p:nvPicPr>
          <p:cNvPr id="1026" name="Picture 2" descr="https://skit-vos-ds40-juravlik.edumsko.ru/uploads/4100/4063/section/625364/.thumbs/fonematicheskij_sluh.jpg?151661031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068959"/>
            <a:ext cx="5205431" cy="34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12868" cy="72008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prstClr val="black"/>
                </a:solidFill>
                <a:latin typeface="Times New Roman"/>
              </a:rPr>
              <a:t>Фонематический слух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340768"/>
            <a:ext cx="8064896" cy="5256584"/>
          </a:xfrm>
        </p:spPr>
        <p:txBody>
          <a:bodyPr>
            <a:noAutofit/>
          </a:bodyPr>
          <a:lstStyle/>
          <a:p>
            <a:r>
              <a:rPr lang="ru-RU" sz="3600" dirty="0"/>
              <a:t>способность слышать есть данный звук </a:t>
            </a:r>
            <a:r>
              <a:rPr lang="ru-RU" sz="3600" dirty="0" smtClean="0"/>
              <a:t>в слове </a:t>
            </a:r>
            <a:r>
              <a:rPr lang="ru-RU" sz="3600" dirty="0"/>
              <a:t>или нет;</a:t>
            </a:r>
          </a:p>
          <a:p>
            <a:r>
              <a:rPr lang="ru-RU" sz="3600" dirty="0" smtClean="0"/>
              <a:t>способность </a:t>
            </a:r>
            <a:r>
              <a:rPr lang="ru-RU" sz="3600" dirty="0"/>
              <a:t>различать слова, в </a:t>
            </a:r>
            <a:r>
              <a:rPr lang="ru-RU" sz="3600" dirty="0" smtClean="0"/>
              <a:t>которые входят </a:t>
            </a:r>
            <a:r>
              <a:rPr lang="ru-RU" sz="3600" dirty="0"/>
              <a:t>одни и те же фонемы,</a:t>
            </a:r>
          </a:p>
          <a:p>
            <a:pPr marL="0" indent="0">
              <a:buNone/>
            </a:pPr>
            <a:r>
              <a:rPr lang="ru-RU" sz="3600" dirty="0" smtClean="0"/>
              <a:t>   расположенные в разной       последовательности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способность </a:t>
            </a:r>
            <a:r>
              <a:rPr lang="ru-RU" sz="3600" dirty="0"/>
              <a:t>различать близко </a:t>
            </a:r>
            <a:r>
              <a:rPr lang="ru-RU" sz="3600" dirty="0" smtClean="0"/>
              <a:t>звучащие, но </a:t>
            </a:r>
            <a:r>
              <a:rPr lang="ru-RU" sz="3600" dirty="0"/>
              <a:t>разные по значению слова.</a:t>
            </a:r>
          </a:p>
        </p:txBody>
      </p:sp>
    </p:spTree>
    <p:extLst>
      <p:ext uri="{BB962C8B-B14F-4D97-AF65-F5344CB8AC3E}">
        <p14:creationId xmlns:p14="http://schemas.microsoft.com/office/powerpoint/2010/main" val="11445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Фонематическое восприятие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Это способность воспринимать звуковой состав слова. Включает в себя:</a:t>
            </a:r>
          </a:p>
          <a:p>
            <a:r>
              <a:rPr lang="ru-RU" sz="3600" dirty="0" smtClean="0"/>
              <a:t>умение </a:t>
            </a:r>
            <a:r>
              <a:rPr lang="ru-RU" sz="3600" dirty="0"/>
              <a:t>определять </a:t>
            </a:r>
            <a:r>
              <a:rPr lang="ru-RU" sz="3600" dirty="0" smtClean="0"/>
              <a:t>линейную последовательность </a:t>
            </a:r>
            <a:r>
              <a:rPr lang="ru-RU" sz="3600" dirty="0"/>
              <a:t>звуков в слове;</a:t>
            </a:r>
          </a:p>
          <a:p>
            <a:r>
              <a:rPr lang="ru-RU" sz="3600" dirty="0" smtClean="0"/>
              <a:t>умение </a:t>
            </a:r>
            <a:r>
              <a:rPr lang="ru-RU" sz="3600" dirty="0"/>
              <a:t>определять позицию звука </a:t>
            </a:r>
            <a:r>
              <a:rPr lang="ru-RU" sz="3600" dirty="0" smtClean="0"/>
              <a:t>в слове </a:t>
            </a:r>
            <a:r>
              <a:rPr lang="ru-RU" sz="3600" dirty="0"/>
              <a:t>по отношению к его </a:t>
            </a:r>
            <a:r>
              <a:rPr lang="ru-RU" sz="3600" dirty="0" smtClean="0"/>
              <a:t>началу, середине </a:t>
            </a:r>
            <a:r>
              <a:rPr lang="ru-RU" sz="3600" dirty="0"/>
              <a:t>или концу;</a:t>
            </a:r>
          </a:p>
          <a:p>
            <a:r>
              <a:rPr lang="ru-RU" sz="3600" dirty="0" smtClean="0"/>
              <a:t>осознание </a:t>
            </a:r>
            <a:r>
              <a:rPr lang="ru-RU" sz="3600" dirty="0"/>
              <a:t>или подсчет </a:t>
            </a:r>
            <a:r>
              <a:rPr lang="ru-RU" sz="3600" dirty="0" smtClean="0"/>
              <a:t>количества звуков и слогов в </a:t>
            </a:r>
            <a:r>
              <a:rPr lang="ru-RU" sz="3600" dirty="0"/>
              <a:t>слове.</a:t>
            </a:r>
          </a:p>
        </p:txBody>
      </p:sp>
    </p:spTree>
    <p:extLst>
      <p:ext uri="{BB962C8B-B14F-4D97-AF65-F5344CB8AC3E}">
        <p14:creationId xmlns:p14="http://schemas.microsoft.com/office/powerpoint/2010/main" val="31777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Фонематические представления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Усвоение фонематических закономерностей языка, распознавание правильно и неправильно произносимых слов.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792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+mn-lt"/>
              </a:rPr>
              <a:t>Под звуковым анализом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понимается: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1) определение порядка слогов и звуков </a:t>
            </a:r>
            <a:r>
              <a:rPr lang="ru-RU" sz="4000" dirty="0" smtClean="0"/>
              <a:t>в слове</a:t>
            </a:r>
            <a:r>
              <a:rPr lang="ru-RU" sz="4000" dirty="0"/>
              <a:t>;</a:t>
            </a:r>
          </a:p>
          <a:p>
            <a:pPr marL="0" indent="0">
              <a:buNone/>
            </a:pPr>
            <a:r>
              <a:rPr lang="ru-RU" sz="4000" dirty="0"/>
              <a:t>2) выделение отдельных звуков;</a:t>
            </a:r>
          </a:p>
          <a:p>
            <a:pPr marL="0" indent="0">
              <a:buNone/>
            </a:pPr>
            <a:r>
              <a:rPr lang="ru-RU" sz="4000" dirty="0"/>
              <a:t>3) выделение основных качественных</a:t>
            </a:r>
          </a:p>
          <a:p>
            <a:pPr marL="0" indent="0">
              <a:buNone/>
            </a:pPr>
            <a:r>
              <a:rPr lang="ru-RU" sz="4000" dirty="0"/>
              <a:t>характеристик звука (согласный </a:t>
            </a:r>
            <a:r>
              <a:rPr lang="ru-RU" sz="4000" dirty="0" smtClean="0"/>
              <a:t>– гласный</a:t>
            </a:r>
            <a:r>
              <a:rPr lang="ru-RU" sz="4000" dirty="0"/>
              <a:t>, твердый – мягкий, звонкий </a:t>
            </a:r>
            <a:r>
              <a:rPr lang="ru-RU" sz="4000" dirty="0" smtClean="0"/>
              <a:t>– глухой).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573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75" y="1124744"/>
            <a:ext cx="8690543" cy="561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350"/>
            <a:ext cx="8424936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Умение слышать каждый отдельный</a:t>
            </a:r>
          </a:p>
          <a:p>
            <a:pPr marL="0" indent="0" algn="ctr">
              <a:buNone/>
            </a:pPr>
            <a:r>
              <a:rPr lang="ru-RU" sz="4000" dirty="0"/>
              <a:t>звук в слове, чётко отделять его от</a:t>
            </a:r>
          </a:p>
          <a:p>
            <a:pPr marL="0" indent="0" algn="ctr">
              <a:buNone/>
            </a:pPr>
            <a:r>
              <a:rPr lang="ru-RU" sz="4000" dirty="0"/>
              <a:t>рядом стоящего, знать из каких</a:t>
            </a:r>
          </a:p>
          <a:p>
            <a:pPr marL="0" indent="0" algn="ctr">
              <a:buNone/>
            </a:pPr>
            <a:r>
              <a:rPr lang="ru-RU" sz="4000" dirty="0"/>
              <a:t>звуков состоит слово,</a:t>
            </a:r>
          </a:p>
          <a:p>
            <a:pPr marL="0" indent="0" algn="ctr">
              <a:buNone/>
            </a:pPr>
            <a:r>
              <a:rPr lang="ru-RU" sz="4000" dirty="0"/>
              <a:t>то есть умение анализировать</a:t>
            </a:r>
          </a:p>
          <a:p>
            <a:pPr marL="0" indent="0" algn="ctr">
              <a:buNone/>
            </a:pPr>
            <a:r>
              <a:rPr lang="ru-RU" sz="4000" dirty="0"/>
              <a:t>звуковой состав слова,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является важнейшей предпосылкой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для правильного обучения грамоте.</a:t>
            </a:r>
          </a:p>
        </p:txBody>
      </p:sp>
    </p:spTree>
    <p:extLst>
      <p:ext uri="{BB962C8B-B14F-4D97-AF65-F5344CB8AC3E}">
        <p14:creationId xmlns:p14="http://schemas.microsoft.com/office/powerpoint/2010/main" val="4678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BBB5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1164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Times New Roman</vt:lpstr>
      <vt:lpstr>Cassandra</vt:lpstr>
      <vt:lpstr>Arial</vt:lpstr>
      <vt:lpstr>Тема Office</vt:lpstr>
      <vt:lpstr>Презентация PowerPoint</vt:lpstr>
      <vt:lpstr>Презентация PowerPoint</vt:lpstr>
      <vt:lpstr> Фонематический слух (фонематика) </vt:lpstr>
      <vt:lpstr>Фонематический слух</vt:lpstr>
      <vt:lpstr>Фонематическое восприятие</vt:lpstr>
      <vt:lpstr>Фонематические представления</vt:lpstr>
      <vt:lpstr>Под звуковым анализом понимается:</vt:lpstr>
      <vt:lpstr>Презентация PowerPoint</vt:lpstr>
      <vt:lpstr>Презентация PowerPoint</vt:lpstr>
      <vt:lpstr>Нарушение фонематического восприятия мешает детям овладеть в нужной степени:</vt:lpstr>
      <vt:lpstr>Дисграфия и дислексия</vt:lpstr>
      <vt:lpstr>Презентация PowerPoint</vt:lpstr>
      <vt:lpstr>Игры на развитие фонематического слуха и восприятия</vt:lpstr>
      <vt:lpstr>Фонематический слух</vt:lpstr>
      <vt:lpstr>Презентация PowerPoint</vt:lpstr>
      <vt:lpstr>Фонематический слух и восприятие</vt:lpstr>
      <vt:lpstr>Фонематический слух и восприятие</vt:lpstr>
      <vt:lpstr>Фонематический слух и восприятие</vt:lpstr>
      <vt:lpstr>Фонематический слух и восприятие</vt:lpstr>
      <vt:lpstr>Подумай, не торопись!</vt:lpstr>
      <vt:lpstr>В мире гласных и согласных звуков</vt:lpstr>
      <vt:lpstr>Презентация PowerPoint</vt:lpstr>
      <vt:lpstr>Презентация PowerPoint</vt:lpstr>
      <vt:lpstr>Интернет - ресурсы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Любовь некрасова</cp:lastModifiedBy>
  <cp:revision>111</cp:revision>
  <dcterms:created xsi:type="dcterms:W3CDTF">2013-08-23T08:38:35Z</dcterms:created>
  <dcterms:modified xsi:type="dcterms:W3CDTF">2019-02-25T16:16:38Z</dcterms:modified>
</cp:coreProperties>
</file>