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6" r:id="rId4"/>
    <p:sldId id="262" r:id="rId5"/>
    <p:sldId id="268" r:id="rId6"/>
    <p:sldId id="263" r:id="rId7"/>
    <p:sldId id="264" r:id="rId8"/>
    <p:sldId id="258" r:id="rId9"/>
    <p:sldId id="267" r:id="rId10"/>
    <p:sldId id="257" r:id="rId11"/>
    <p:sldId id="269" r:id="rId12"/>
    <p:sldId id="265" r:id="rId13"/>
    <p:sldId id="273" r:id="rId14"/>
    <p:sldId id="260" r:id="rId15"/>
    <p:sldId id="275" r:id="rId16"/>
    <p:sldId id="259" r:id="rId17"/>
    <p:sldId id="274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3366FF"/>
    <a:srgbClr val="0066FF"/>
    <a:srgbClr val="CC3300"/>
    <a:srgbClr val="A5002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D85404-ED60-49E2-AA40-24EA51A466A5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BA18DB-F223-41EB-8D3E-CA74CD5613D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hot.qip.ru/00cCTi-4Z3c7LqQD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" r="13136"/>
          <a:stretch/>
        </p:blipFill>
        <p:spPr bwMode="auto">
          <a:xfrm>
            <a:off x="-78092" y="11700"/>
            <a:ext cx="92220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598" y="4365104"/>
            <a:ext cx="8784976" cy="1800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9900"/>
                </a:solidFill>
                <a:latin typeface="+mn-lt"/>
                <a:cs typeface="Times New Roman" pitchFamily="18" charset="0"/>
              </a:rPr>
              <a:t>СВЯТЫНИ ЗЕМЛИ ДОБРЯНСКОЙ</a:t>
            </a:r>
            <a:endParaRPr lang="ru-RU" dirty="0">
              <a:solidFill>
                <a:srgbClr val="FF99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" name="Колокольный звон — Пасхальный трезвон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32440" y="6075624"/>
            <a:ext cx="489275" cy="489275"/>
          </a:xfrm>
          <a:prstGeom prst="rect">
            <a:avLst/>
          </a:prstGeom>
        </p:spPr>
      </p:pic>
    </p:spTree>
  </p:cSld>
  <p:clrMapOvr>
    <a:masterClrMapping/>
  </p:clrMapOvr>
  <p:transition spd="med" advClick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cs619827.vk.me/v619827418/19eba/AOyvT09tAy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594" y="1412776"/>
            <a:ext cx="4340543" cy="331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34457" y="188640"/>
            <a:ext cx="8586015" cy="11430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9 октября 2014 года на колокольню было поднято 11 колоколов. Храм ожил, и над городом полетели переливчатые звоны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218" name="Picture 2" descr="https://im0-tub-ru.yandex.net/i?id=beec048df183ba122b922d48a924010f-sr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50826"/>
            <a:ext cx="4274840" cy="28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локол — Пасхальный колокольный звон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64086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ru-RU" sz="3400" b="1" dirty="0">
                <a:solidFill>
                  <a:srgbClr val="04617B"/>
                </a:solidFill>
                <a:latin typeface="Constantia"/>
              </a:rPr>
              <a:t>Часовня во имя Святого Благоверного Князя Александра Невского</a:t>
            </a:r>
            <a:endParaRPr lang="ru-RU" dirty="0"/>
          </a:p>
        </p:txBody>
      </p:sp>
      <p:pic>
        <p:nvPicPr>
          <p:cNvPr id="2050" name="Picture 2" descr="https://im0-tub-ru.yandex.net/i?id=1b8087362f22fa4f07c64ae7a24cac3a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3202"/>
          <a:stretch/>
        </p:blipFill>
        <p:spPr bwMode="auto">
          <a:xfrm>
            <a:off x="107504" y="1370890"/>
            <a:ext cx="423750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emples.ru/private/f000274/274_0351009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8125" b="7564"/>
          <a:stretch/>
        </p:blipFill>
        <p:spPr bwMode="auto">
          <a:xfrm>
            <a:off x="4572000" y="1353022"/>
            <a:ext cx="4177038" cy="49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1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88832" cy="864096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+mn-lt"/>
              </a:rPr>
              <a:t>Часовня во имя Святого Благоверного             	Князя Александра Невского</a:t>
            </a:r>
            <a:endParaRPr lang="ru-RU" sz="3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1592435"/>
            <a:ext cx="3427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- </a:t>
            </a:r>
            <a:r>
              <a:rPr lang="ru-RU" dirty="0" smtClean="0">
                <a:solidFill>
                  <a:srgbClr val="7030A0"/>
                </a:solidFill>
              </a:rPr>
              <a:t>Построена в честь чудесного  спасения императорской семьи во время крушения царского поезда 17 октября 1888 года.</a:t>
            </a: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42" name="Picture 2" descr="https://ic.pics.livejournal.com/ievon/51303851/1375982/1375982_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70006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c.pics.livejournal.com/sozero/74117652/758773/758773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94" y="809536"/>
            <a:ext cx="2575214" cy="3456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Фотография 1"/>
          <p:cNvPicPr/>
          <p:nvPr/>
        </p:nvPicPr>
        <p:blipFill>
          <a:blip r:embed="rId4" cstate="print"/>
          <a:srcRect b="18750"/>
          <a:stretch>
            <a:fillRect/>
          </a:stretch>
        </p:blipFill>
        <p:spPr bwMode="auto">
          <a:xfrm>
            <a:off x="83784" y="1067118"/>
            <a:ext cx="2664296" cy="308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9" name="Picture 9" descr="https://im0-tub-ru.yandex.net/i?id=929080b730272ca834cceed0fdadc19c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93096"/>
            <a:ext cx="4151521" cy="2337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139952" y="3645024"/>
            <a:ext cx="4824536" cy="2348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-В  апреле 1933 года  </a:t>
            </a:r>
            <a:r>
              <a:rPr lang="ru-RU" sz="2000" dirty="0" err="1" smtClean="0">
                <a:solidFill>
                  <a:srgbClr val="7030A0"/>
                </a:solidFill>
              </a:rPr>
              <a:t>Добрянским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райисполкомом было  принято решение о ликвидации часовни</a:t>
            </a:r>
            <a:r>
              <a:rPr lang="ru-RU" sz="2000" dirty="0" smtClean="0"/>
              <a:t>. </a:t>
            </a:r>
          </a:p>
          <a:p>
            <a:pPr>
              <a:buNone/>
            </a:pPr>
            <a:r>
              <a:rPr lang="ru-RU" sz="2000" dirty="0">
                <a:solidFill>
                  <a:srgbClr val="7030A0"/>
                </a:solidFill>
              </a:rPr>
              <a:t>-</a:t>
            </a:r>
            <a:r>
              <a:rPr lang="ru-RU" sz="2000" dirty="0" smtClean="0">
                <a:solidFill>
                  <a:srgbClr val="7030A0"/>
                </a:solidFill>
              </a:rPr>
              <a:t>В краеведческом музее можно увидеть </a:t>
            </a:r>
          </a:p>
          <a:p>
            <a:pPr>
              <a:buNone/>
            </a:pPr>
            <a:r>
              <a:rPr lang="ru-RU" sz="2000" dirty="0">
                <a:solidFill>
                  <a:srgbClr val="7030A0"/>
                </a:solidFill>
              </a:rPr>
              <a:t>н</a:t>
            </a:r>
            <a:r>
              <a:rPr lang="ru-RU" sz="2000" dirty="0" smtClean="0">
                <a:solidFill>
                  <a:srgbClr val="7030A0"/>
                </a:solidFill>
              </a:rPr>
              <a:t>емногие уцелевшие </a:t>
            </a:r>
            <a:r>
              <a:rPr lang="ru-RU" sz="2000" dirty="0">
                <a:solidFill>
                  <a:srgbClr val="7030A0"/>
                </a:solidFill>
              </a:rPr>
              <a:t>фрагменты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260648"/>
            <a:ext cx="38884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Часовня </a:t>
            </a:r>
            <a:r>
              <a:rPr lang="ru-RU" sz="2000" dirty="0">
                <a:solidFill>
                  <a:srgbClr val="7030A0"/>
                </a:solidFill>
              </a:rPr>
              <a:t>была  установлена на базарной площади и освящена 30 августа 1892 года. 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r="3511"/>
          <a:stretch/>
        </p:blipFill>
        <p:spPr bwMode="auto">
          <a:xfrm>
            <a:off x="4605046" y="116632"/>
            <a:ext cx="4316822" cy="33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https://im0-tub-ru.yandex.net/i?id=dae2bf5a314cadf751b0aca57110a371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r="19374" b="2532"/>
          <a:stretch/>
        </p:blipFill>
        <p:spPr bwMode="auto">
          <a:xfrm>
            <a:off x="251519" y="1916831"/>
            <a:ext cx="3831255" cy="41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1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348318"/>
            <a:ext cx="24811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В 2000 году часовня была восстановлена.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Сейчас часовня украшает герб </a:t>
            </a:r>
            <a:r>
              <a:rPr lang="ru-RU" dirty="0" err="1" smtClean="0">
                <a:solidFill>
                  <a:srgbClr val="7030A0"/>
                </a:solidFill>
              </a:rPr>
              <a:t>Добрянского</a:t>
            </a:r>
            <a:r>
              <a:rPr lang="ru-RU" dirty="0" smtClean="0">
                <a:solidFill>
                  <a:srgbClr val="7030A0"/>
                </a:solidFill>
              </a:rPr>
              <a:t> района  и является символом семейного счастья.</a:t>
            </a:r>
          </a:p>
        </p:txBody>
      </p:sp>
      <p:pic>
        <p:nvPicPr>
          <p:cNvPr id="16386" name="Picture 2" descr="https://to59.minjust.ru/sites/default/files/styles/w180_scale/public/dobrank1.gif?itok=-K6s-Pm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64441"/>
            <a:ext cx="2013587" cy="211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1131" y="4945695"/>
            <a:ext cx="2522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Герб </a:t>
            </a:r>
            <a:r>
              <a:rPr lang="ru-RU" dirty="0" err="1" smtClean="0">
                <a:solidFill>
                  <a:srgbClr val="7030A0"/>
                </a:solidFill>
              </a:rPr>
              <a:t>Добрянского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муниципального района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до 2007 года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6388" name="Picture 4" descr="http://www.heraldicum.ru/russia/subjects/towns/images/dobranka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711" y="3861048"/>
            <a:ext cx="336205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33402" y="6021288"/>
            <a:ext cx="3614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Действующий герб </a:t>
            </a:r>
            <a:r>
              <a:rPr lang="ru-RU" dirty="0" err="1" smtClean="0">
                <a:solidFill>
                  <a:srgbClr val="7030A0"/>
                </a:solidFill>
              </a:rPr>
              <a:t>Добрянского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 муниципального района герб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s://avatars.mds.yandex.net/get-pdb/2058254/2575aa1c-12db-4993-b5b8-66eda32af8fb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5501" b="4745"/>
          <a:stretch/>
        </p:blipFill>
        <p:spPr bwMode="auto">
          <a:xfrm>
            <a:off x="2509418" y="190005"/>
            <a:ext cx="6501259" cy="3360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523" y="404664"/>
            <a:ext cx="8229600" cy="78296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+mn-lt"/>
              </a:rPr>
              <a:t>Церковь Иона Богослова</a:t>
            </a:r>
            <a:endParaRPr lang="ru-RU" sz="4000" dirty="0">
              <a:latin typeface="+mn-lt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/>
          <a:stretch/>
        </p:blipFill>
        <p:spPr bwMode="auto">
          <a:xfrm>
            <a:off x="262073" y="1268760"/>
            <a:ext cx="8572500" cy="541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m0-tub-ru.yandex.net/i?id=a282353adda714fc532039227bae1e97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5472" b="3680"/>
          <a:stretch/>
        </p:blipFill>
        <p:spPr bwMode="auto">
          <a:xfrm>
            <a:off x="971600" y="1466682"/>
            <a:ext cx="7056784" cy="5162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Церковь устроена в 2000 в большом прямоугольном двухэтажном кирпичном здании </a:t>
            </a:r>
            <a:r>
              <a:rPr lang="ru-RU" sz="2000" b="1" dirty="0" err="1">
                <a:solidFill>
                  <a:srgbClr val="7030A0"/>
                </a:solidFill>
              </a:rPr>
              <a:t>добрянской</a:t>
            </a:r>
            <a:r>
              <a:rPr lang="ru-RU" sz="2000" b="1" dirty="0">
                <a:solidFill>
                  <a:srgbClr val="7030A0"/>
                </a:solidFill>
              </a:rPr>
              <a:t> православной воскресной школы (открыта в 1994 в здании быв. детского сада). Внешне выделена деревянной башенкой-звонницей над кровлей.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22413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7030A0"/>
                </a:solidFill>
                <a:latin typeface="+mn-lt"/>
              </a:rPr>
              <a:t>В</a:t>
            </a:r>
            <a:r>
              <a:rPr lang="ru-RU" sz="18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+mn-lt"/>
              </a:rPr>
              <a:t>1994 </a:t>
            </a:r>
            <a:r>
              <a:rPr lang="ru-RU" sz="1800" dirty="0" smtClean="0">
                <a:solidFill>
                  <a:srgbClr val="7030A0"/>
                </a:solidFill>
                <a:latin typeface="+mn-lt"/>
              </a:rPr>
              <a:t>году при храме Иона Богослова   открылась детская </a:t>
            </a:r>
            <a:r>
              <a:rPr lang="ru-RU" sz="1800" dirty="0">
                <a:solidFill>
                  <a:srgbClr val="7030A0"/>
                </a:solidFill>
                <a:latin typeface="+mn-lt"/>
              </a:rPr>
              <a:t>воскресная </a:t>
            </a:r>
            <a:r>
              <a:rPr lang="ru-RU" sz="1800" dirty="0" smtClean="0">
                <a:solidFill>
                  <a:srgbClr val="7030A0"/>
                </a:solidFill>
                <a:latin typeface="+mn-lt"/>
              </a:rPr>
              <a:t>школа «</a:t>
            </a:r>
            <a:r>
              <a:rPr lang="ru-RU" sz="1800" dirty="0" err="1">
                <a:solidFill>
                  <a:srgbClr val="7030A0"/>
                </a:solidFill>
                <a:latin typeface="+mn-lt"/>
              </a:rPr>
              <a:t>Радосте</a:t>
            </a:r>
            <a:r>
              <a:rPr lang="ru-RU" sz="1800" dirty="0">
                <a:solidFill>
                  <a:srgbClr val="7030A0"/>
                </a:solidFill>
                <a:latin typeface="+mn-lt"/>
              </a:rPr>
              <a:t> наша» </a:t>
            </a:r>
            <a:r>
              <a:rPr lang="ru-RU" sz="1800" dirty="0" smtClean="0">
                <a:solidFill>
                  <a:srgbClr val="7030A0"/>
                </a:solidFill>
                <a:latin typeface="+mn-lt"/>
              </a:rPr>
              <a:t>Кроме </a:t>
            </a:r>
            <a:r>
              <a:rPr lang="ru-RU" sz="1800" dirty="0">
                <a:solidFill>
                  <a:srgbClr val="7030A0"/>
                </a:solidFill>
                <a:latin typeface="+mn-lt"/>
              </a:rPr>
              <a:t>занятий в школе проходит много совместных мероприятий: ежегодный семейный музыкальный вечер «В кругу семьи», праздники Рождества и </a:t>
            </a:r>
            <a:r>
              <a:rPr lang="ru-RU" sz="1800" dirty="0" smtClean="0">
                <a:solidFill>
                  <a:srgbClr val="7030A0"/>
                </a:solidFill>
                <a:latin typeface="+mn-lt"/>
              </a:rPr>
              <a:t>Пасхи, «</a:t>
            </a:r>
            <a:r>
              <a:rPr lang="ru-RU" sz="1800" dirty="0">
                <a:solidFill>
                  <a:srgbClr val="7030A0"/>
                </a:solidFill>
                <a:latin typeface="+mn-lt"/>
              </a:rPr>
              <a:t>Широкая Масленица». 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t="12193"/>
          <a:stretch/>
        </p:blipFill>
        <p:spPr bwMode="auto">
          <a:xfrm>
            <a:off x="107504" y="1412776"/>
            <a:ext cx="4854717" cy="3367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2999851"/>
            <a:ext cx="281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Класс воскресной школы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276" y="4869160"/>
            <a:ext cx="456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Школа находится на втором этаже здания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</a:rPr>
              <a:t>Х</a:t>
            </a:r>
            <a:r>
              <a:rPr lang="ru-RU" sz="3200" dirty="0" smtClean="0">
                <a:solidFill>
                  <a:srgbClr val="7030A0"/>
                </a:solidFill>
              </a:rPr>
              <a:t>рамы в семейных рисунках 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Пользователь\Desktop\фото рисунки дети\DSC_08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t="10673" r="32222" b="7827"/>
          <a:stretch/>
        </p:blipFill>
        <p:spPr bwMode="auto">
          <a:xfrm>
            <a:off x="142591" y="1039249"/>
            <a:ext cx="2110165" cy="284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 рисунки дети\DSC_08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12299" r="28451" b="3434"/>
          <a:stretch/>
        </p:blipFill>
        <p:spPr bwMode="auto">
          <a:xfrm>
            <a:off x="2518597" y="1001397"/>
            <a:ext cx="2304256" cy="284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фото рисунки дети\DSC_08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8396" r="11957" b="11405"/>
          <a:stretch/>
        </p:blipFill>
        <p:spPr bwMode="auto">
          <a:xfrm>
            <a:off x="5315918" y="1124744"/>
            <a:ext cx="3763861" cy="2595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фото рисунки дети\IMG_0622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10593" r="12672" b="25243"/>
          <a:stretch/>
        </p:blipFill>
        <p:spPr bwMode="auto">
          <a:xfrm>
            <a:off x="1979823" y="3908716"/>
            <a:ext cx="4464343" cy="2712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0-tub-ru.yandex.net/i?id=cbaad16de45a1fcdfc885fbdb2456472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" y="-384374"/>
            <a:ext cx="9656498" cy="72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76672"/>
            <a:ext cx="9289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00FF"/>
                </a:solidFill>
              </a:rPr>
              <a:t>МИР ВАШЕМУ ДОМУ</a:t>
            </a:r>
            <a:endParaRPr lang="ru-RU" sz="6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3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обрянка. Церковь Рождества Пресвятой Богородицы, фотография"/>
          <p:cNvPicPr>
            <a:picLocks noChangeAspect="1" noChangeArrowheads="1"/>
          </p:cNvPicPr>
          <p:nvPr/>
        </p:nvPicPr>
        <p:blipFill>
          <a:blip r:embed="rId2" cstate="print"/>
          <a:srcRect l="13892"/>
          <a:stretch>
            <a:fillRect/>
          </a:stretch>
        </p:blipFill>
        <p:spPr bwMode="auto">
          <a:xfrm>
            <a:off x="64673" y="1328574"/>
            <a:ext cx="9079327" cy="53322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3528" y="62068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ВИРТУАЛЬНАЯ ЭКСКУРСИЯ ПО ХРАМАМ Г. ДОБРЯНКИ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ДЛЯ СЕМЕЙНОГО КЛУБА «ВЕСЁЛЫЕ ЛАДОШКИ»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2200" y="5373216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Авторы: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Т.В. </a:t>
            </a:r>
            <a:r>
              <a:rPr lang="ru-RU" sz="2000" b="1" dirty="0" err="1" smtClean="0">
                <a:solidFill>
                  <a:schemeClr val="bg1"/>
                </a:solidFill>
              </a:rPr>
              <a:t>Макурина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О.Н. </a:t>
            </a:r>
            <a:r>
              <a:rPr lang="ru-RU" sz="2000" b="1" dirty="0" err="1" smtClean="0">
                <a:solidFill>
                  <a:schemeClr val="bg1"/>
                </a:solidFill>
              </a:rPr>
              <a:t>Сагалиева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files.web2edu.ru/009c9969-ce35-4404-8558-48a1b150350d/b5f253db-1bca-4d11-8e14-221a04bbd69b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b="15497"/>
          <a:stretch/>
        </p:blipFill>
        <p:spPr bwMode="auto">
          <a:xfrm>
            <a:off x="6276625" y="109949"/>
            <a:ext cx="275368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Часовня-памятник Александра Невского, Добрянка"/>
          <p:cNvPicPr/>
          <p:nvPr/>
        </p:nvPicPr>
        <p:blipFill rotWithShape="1">
          <a:blip r:embed="rId3" cstate="print"/>
          <a:srcRect l="9008" r="40323" b="12267"/>
          <a:stretch/>
        </p:blipFill>
        <p:spPr bwMode="auto">
          <a:xfrm>
            <a:off x="6196891" y="3488435"/>
            <a:ext cx="283960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Добрянка. Церковь Рождества Пресвятой Богородицы, фотография"/>
          <p:cNvPicPr>
            <a:picLocks noChangeAspect="1" noChangeArrowheads="1"/>
          </p:cNvPicPr>
          <p:nvPr/>
        </p:nvPicPr>
        <p:blipFill rotWithShape="1">
          <a:blip r:embed="rId4" cstate="print"/>
          <a:srcRect l="27710" t="1" r="15413" b="41811"/>
          <a:stretch/>
        </p:blipFill>
        <p:spPr bwMode="auto">
          <a:xfrm>
            <a:off x="2338319" y="3938361"/>
            <a:ext cx="3612126" cy="277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07503" y="109949"/>
            <a:ext cx="3600401" cy="67710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400" b="1" dirty="0">
                <a:solidFill>
                  <a:srgbClr val="CC3300"/>
                </a:solidFill>
              </a:rPr>
              <a:t>У каждого в жизни дорога своя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Красиво и мягко зовётся – судьба!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Судьба деревень, судьба городов,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Как много печальных звучит голосов.</a:t>
            </a:r>
          </a:p>
          <a:p>
            <a:endParaRPr lang="ru-RU" sz="1400" b="1" dirty="0">
              <a:solidFill>
                <a:srgbClr val="CC3300"/>
              </a:solidFill>
            </a:endParaRPr>
          </a:p>
          <a:p>
            <a:r>
              <a:rPr lang="ru-RU" sz="1400" b="1" dirty="0">
                <a:solidFill>
                  <a:srgbClr val="CC3300"/>
                </a:solidFill>
              </a:rPr>
              <a:t>Мой город любимый,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С чистой душой,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Но храмы расскажут 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О судьбе не простой.</a:t>
            </a:r>
          </a:p>
          <a:p>
            <a:endParaRPr lang="ru-RU" sz="1400" b="1" dirty="0">
              <a:solidFill>
                <a:srgbClr val="CC3300"/>
              </a:solidFill>
            </a:endParaRPr>
          </a:p>
          <a:p>
            <a:r>
              <a:rPr lang="ru-RU" sz="1400" b="1" dirty="0">
                <a:solidFill>
                  <a:srgbClr val="CC3300"/>
                </a:solidFill>
              </a:rPr>
              <a:t>Вот Святой </a:t>
            </a:r>
            <a:r>
              <a:rPr lang="ru-RU" sz="1400" b="1" dirty="0" err="1">
                <a:solidFill>
                  <a:srgbClr val="CC3300"/>
                </a:solidFill>
              </a:rPr>
              <a:t>Митрофаний</a:t>
            </a:r>
            <a:r>
              <a:rPr lang="ru-RU" sz="1400" b="1" dirty="0">
                <a:solidFill>
                  <a:srgbClr val="CC3300"/>
                </a:solidFill>
              </a:rPr>
              <a:t> – 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Сподвижник Петра.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Мы память о нём 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Сохраним на века.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Здесь  синие шпили</a:t>
            </a:r>
          </a:p>
          <a:p>
            <a:r>
              <a:rPr lang="ru-RU" sz="1400" b="1" dirty="0" err="1">
                <a:solidFill>
                  <a:srgbClr val="CC3300"/>
                </a:solidFill>
              </a:rPr>
              <a:t>Взмываются</a:t>
            </a:r>
            <a:r>
              <a:rPr lang="ru-RU" sz="1400" b="1" dirty="0">
                <a:solidFill>
                  <a:srgbClr val="CC3300"/>
                </a:solidFill>
              </a:rPr>
              <a:t> ввысь,     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Истории славной,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Проходя, поклонись!</a:t>
            </a:r>
          </a:p>
          <a:p>
            <a:endParaRPr lang="ru-RU" sz="1400" b="1" dirty="0">
              <a:solidFill>
                <a:srgbClr val="CC3300"/>
              </a:solidFill>
            </a:endParaRPr>
          </a:p>
          <a:p>
            <a:r>
              <a:rPr lang="ru-RU" sz="1400" b="1" dirty="0" smtClean="0">
                <a:solidFill>
                  <a:srgbClr val="CC3300"/>
                </a:solidFill>
              </a:rPr>
              <a:t>И царя Александра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Нам известна судьба.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И то,  как из ада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Бежала семья.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Летели вагоны,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Металл скрежетал,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И ангел беды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Над дорогой летал.</a:t>
            </a:r>
          </a:p>
          <a:p>
            <a:endParaRPr lang="ru-RU" sz="1400" b="1" dirty="0" smtClean="0">
              <a:solidFill>
                <a:srgbClr val="A50021"/>
              </a:solidFill>
            </a:endParaRPr>
          </a:p>
          <a:p>
            <a:endParaRPr lang="ru-RU" sz="1400" dirty="0" smtClean="0">
              <a:solidFill>
                <a:srgbClr val="7030A0"/>
              </a:solidFill>
            </a:endParaRPr>
          </a:p>
          <a:p>
            <a:endParaRPr lang="ru-RU" sz="1400" dirty="0" smtClean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2160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9949"/>
            <a:ext cx="34563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C3300"/>
                </a:solidFill>
              </a:rPr>
              <a:t>В городе нашем нашлись мастера,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Часовню отлили, чтоб Россия жила!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Она охраняет семейный покой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И герб городской украшает собой.</a:t>
            </a:r>
          </a:p>
          <a:p>
            <a:r>
              <a:rPr lang="ru-RU" sz="1400" b="1" dirty="0" smtClean="0">
                <a:solidFill>
                  <a:srgbClr val="CC3300"/>
                </a:solidFill>
              </a:rPr>
              <a:t>Этот </a:t>
            </a:r>
            <a:r>
              <a:rPr lang="ru-RU" sz="1400" b="1" dirty="0">
                <a:solidFill>
                  <a:srgbClr val="CC3300"/>
                </a:solidFill>
              </a:rPr>
              <a:t>храм стоит на холме,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О жизни своей он расскажет тебе.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Как люди венчались, крестили детей,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Как двери и окна летели с петель,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Как звонница пала, разбив купола,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И Богородица в горе сомкнула глаза.</a:t>
            </a:r>
          </a:p>
          <a:p>
            <a:endParaRPr lang="ru-RU" sz="1400" b="1" dirty="0">
              <a:solidFill>
                <a:srgbClr val="CC3300"/>
              </a:solidFill>
            </a:endParaRPr>
          </a:p>
          <a:p>
            <a:r>
              <a:rPr lang="ru-RU" sz="1400" b="1" dirty="0">
                <a:solidFill>
                  <a:srgbClr val="CC3300"/>
                </a:solidFill>
              </a:rPr>
              <a:t>Но как Феникс из пепла,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Взметнув купола, 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Восстала из праха,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Чиста и светла.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И звон колокольный 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Над миром летит.	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Жизнь торжествует,</a:t>
            </a:r>
          </a:p>
          <a:p>
            <a:r>
              <a:rPr lang="ru-RU" sz="1400" b="1" dirty="0">
                <a:solidFill>
                  <a:srgbClr val="CC3300"/>
                </a:solidFill>
              </a:rPr>
              <a:t>И сердце не спит!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286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+mn-lt"/>
              </a:rPr>
              <a:t>Церковь Святого </a:t>
            </a:r>
            <a:r>
              <a:rPr lang="ru-RU" sz="3200" b="1" dirty="0" err="1" smtClean="0">
                <a:latin typeface="+mn-lt"/>
              </a:rPr>
              <a:t>Митрофания</a:t>
            </a:r>
            <a:r>
              <a:rPr lang="ru-RU" sz="3200" b="1" dirty="0" smtClean="0">
                <a:latin typeface="+mn-lt"/>
              </a:rPr>
              <a:t>, </a:t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епископа Воронежского </a:t>
            </a:r>
            <a:endParaRPr lang="ru-RU" sz="3200" b="1" dirty="0">
              <a:latin typeface="+mn-lt"/>
            </a:endParaRPr>
          </a:p>
        </p:txBody>
      </p:sp>
      <p:pic>
        <p:nvPicPr>
          <p:cNvPr id="3074" name="Picture 2" descr="https://im0-tub-ru.yandex.net/i?id=34ab131cffb1ceb4e373c114bc370ef9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9323" b="10090"/>
          <a:stretch/>
        </p:blipFill>
        <p:spPr bwMode="auto">
          <a:xfrm>
            <a:off x="107504" y="1206965"/>
            <a:ext cx="4284681" cy="54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0-tub-ru.yandex.net/i?id=120e1716c59cb970d60bbccc3994561d-sr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b="13685"/>
          <a:stretch/>
        </p:blipFill>
        <p:spPr bwMode="auto">
          <a:xfrm>
            <a:off x="4724484" y="1206966"/>
            <a:ext cx="4300703" cy="54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29" y="116632"/>
            <a:ext cx="3600400" cy="381642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- </a:t>
            </a: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Церковь 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построена в 1836 – 1837годах;</a:t>
            </a:r>
            <a:b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- Названа 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в честь Святого </a:t>
            </a:r>
            <a:r>
              <a:rPr lang="ru-RU" sz="1800" dirty="0" err="1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Митрофания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 Воронежского, сподвижника Петра </a:t>
            </a:r>
            <a:r>
              <a:rPr lang="en-US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I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;</a:t>
            </a:r>
            <a:b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- В 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1886 году Сергей Александрович Строганов отдал распоряжение о сохранении </a:t>
            </a: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церкви;</a:t>
            </a:r>
            <a:b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- В 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1890 году в </a:t>
            </a: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звонницу поднят </a:t>
            </a:r>
            <a:r>
              <a:rPr lang="ru-RU" sz="1800" dirty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новый </a:t>
            </a: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стопудовый колокол. </a:t>
            </a:r>
            <a:b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 </a:t>
            </a:r>
            <a:b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</a:br>
            <a:r>
              <a:rPr lang="ru-RU" sz="1800" dirty="0" smtClean="0">
                <a:solidFill>
                  <a:srgbClr val="7030A0"/>
                </a:solidFill>
                <a:latin typeface="Constantia"/>
                <a:ea typeface="+mn-ea"/>
                <a:cs typeface="+mn-cs"/>
              </a:rPr>
              <a:t>- Церковь всегда была действующей и никогда не закрывалась. </a:t>
            </a:r>
            <a:endParaRPr lang="ru-RU" sz="1800" dirty="0">
              <a:solidFill>
                <a:srgbClr val="7030A0"/>
              </a:solidFill>
              <a:latin typeface="Constantia"/>
              <a:ea typeface="+mn-ea"/>
              <a:cs typeface="+mn-cs"/>
            </a:endParaRPr>
          </a:p>
        </p:txBody>
      </p:sp>
      <p:pic>
        <p:nvPicPr>
          <p:cNvPr id="5122" name="Picture 2" descr="https://azbyka.ru/days/assets/img/saints/3195/p1aput1l9ke1879j1o10gtl17it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2808312" cy="3756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68960"/>
            <a:ext cx="2558627" cy="3382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im0-tub-ru.yandex.net/i?id=e222cd1eec3e40e8ec4d1be3f8f59c2f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70" y="3898449"/>
            <a:ext cx="4213170" cy="2842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2852"/>
            <a:ext cx="8568952" cy="909884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latin typeface="+mn-lt"/>
              </a:rPr>
              <a:t>Свято-Митрофаниевская</a:t>
            </a:r>
            <a:r>
              <a:rPr lang="ru-RU" sz="4000" dirty="0" smtClean="0">
                <a:latin typeface="+mn-lt"/>
              </a:rPr>
              <a:t> церковь</a:t>
            </a:r>
            <a:endParaRPr lang="ru-RU" sz="4000" dirty="0"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1412776"/>
            <a:ext cx="1872208" cy="228829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Этот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</a:rPr>
              <a:t>д</a:t>
            </a:r>
            <a:r>
              <a:rPr lang="ru-RU" sz="2400" dirty="0" smtClean="0">
                <a:solidFill>
                  <a:srgbClr val="7030A0"/>
                </a:solidFill>
              </a:rPr>
              <a:t>ействующий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</a:rPr>
              <a:t>х</a:t>
            </a:r>
            <a:r>
              <a:rPr lang="ru-RU" sz="2400" dirty="0" smtClean="0">
                <a:solidFill>
                  <a:srgbClr val="7030A0"/>
                </a:solidFill>
              </a:rPr>
              <a:t>рам</a:t>
            </a:r>
          </a:p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находится в</a:t>
            </a:r>
          </a:p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</a:rPr>
              <a:t>Микрорайоне</a:t>
            </a:r>
          </a:p>
          <a:p>
            <a:pPr>
              <a:buNone/>
            </a:pPr>
            <a:r>
              <a:rPr lang="ru-RU" sz="2400" dirty="0" err="1" smtClean="0">
                <a:solidFill>
                  <a:srgbClr val="7030A0"/>
                </a:solidFill>
              </a:rPr>
              <a:t>Задобрянка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7" name="Picture 2" descr="Пермский край Добрянка Церковь Митрофана, епископа Воронежского Фотография"/>
          <p:cNvPicPr>
            <a:picLocks noChangeAspect="1" noChangeArrowheads="1"/>
          </p:cNvPicPr>
          <p:nvPr/>
        </p:nvPicPr>
        <p:blipFill>
          <a:blip r:embed="rId2" cstate="print"/>
          <a:srcRect l="4687"/>
          <a:stretch>
            <a:fillRect/>
          </a:stretch>
        </p:blipFill>
        <p:spPr bwMode="auto">
          <a:xfrm>
            <a:off x="1979712" y="1412776"/>
            <a:ext cx="6948264" cy="5211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290"/>
            <a:ext cx="8640960" cy="107157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+mn-lt"/>
              </a:rPr>
              <a:t>Церковь Рождества </a:t>
            </a:r>
            <a:br>
              <a:rPr lang="ru-RU" sz="4000" b="1" dirty="0" smtClean="0">
                <a:latin typeface="+mn-lt"/>
              </a:rPr>
            </a:br>
            <a:r>
              <a:rPr lang="ru-RU" sz="4000" b="1" dirty="0" smtClean="0">
                <a:latin typeface="+mn-lt"/>
              </a:rPr>
              <a:t>Пресвятой Богородицы</a:t>
            </a:r>
            <a:endParaRPr lang="ru-RU" sz="4000" b="1" dirty="0">
              <a:latin typeface="+mn-lt"/>
            </a:endParaRPr>
          </a:p>
        </p:txBody>
      </p:sp>
      <p:pic>
        <p:nvPicPr>
          <p:cNvPr id="8" name="Содержимое 3" descr="Добрянка - мой город родной. - Фотоальбом - г. Добрянка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6642" b="19012"/>
          <a:stretch/>
        </p:blipFill>
        <p:spPr bwMode="auto">
          <a:xfrm>
            <a:off x="0" y="1628800"/>
            <a:ext cx="4293289" cy="355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499992" y="1388815"/>
            <a:ext cx="4095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Храм освящён в 1852 году;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За строительством храма следил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Сергей Григорьевич Строганов;</a:t>
            </a:r>
          </a:p>
          <a:p>
            <a:pPr>
              <a:buFontTx/>
              <a:buChar char="-"/>
            </a:pPr>
            <a:endParaRPr lang="ru-RU" dirty="0" smtClean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6148" name="Picture 4" descr="https://im0-tub-ru.yandex.net/i?id=f0c9b871e43ca7339661c6fb3b072c05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r="25751" b="9294"/>
          <a:stretch/>
        </p:blipFill>
        <p:spPr bwMode="auto">
          <a:xfrm>
            <a:off x="4148728" y="3298923"/>
            <a:ext cx="5006091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26876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Так выглядел храм в 1852 году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85864" y="2859741"/>
            <a:ext cx="287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Так храм выглядит сейчас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рмский край Добрянка Церковь Рождества Пресвятой Богородиц…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4660"/>
          <a:stretch/>
        </p:blipFill>
        <p:spPr bwMode="auto">
          <a:xfrm>
            <a:off x="108060" y="2780928"/>
            <a:ext cx="429086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f4.s.qip.ru/Z3c7LqQD.jpg">
            <a:hlinkClick r:id="rId3" tgtFrame="&quot;_blank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5303" y="4011077"/>
            <a:ext cx="383381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7544" y="357166"/>
            <a:ext cx="3571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 годы советской власти храм был разрушен: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7030A0"/>
                </a:solidFill>
              </a:rPr>
              <a:t>б</a:t>
            </a:r>
            <a:r>
              <a:rPr lang="ru-RU" dirty="0" smtClean="0">
                <a:solidFill>
                  <a:srgbClr val="7030A0"/>
                </a:solidFill>
              </a:rPr>
              <a:t>ыл открыт кинотеатр имени Ворошилова;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 позднее в здании разместился районный Дом культуры;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долгие годы здание было заброшено.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170" name="Picture 2" descr="https://im0-tub-ru.yandex.net/i?id=5384b449bf85bd94e7408d06e508f89b-l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/>
          <a:stretch/>
        </p:blipFill>
        <p:spPr bwMode="auto">
          <a:xfrm>
            <a:off x="4499992" y="149111"/>
            <a:ext cx="4392488" cy="33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img-fotki.yandex.ru/get/15508/20231148.1c/0_ee872_c62bcef_XXL.jpg"/>
          <p:cNvPicPr/>
          <p:nvPr/>
        </p:nvPicPr>
        <p:blipFill rotWithShape="1">
          <a:blip r:embed="rId2" cstate="print"/>
          <a:srcRect l="8757" t="3917" r="9925" b="6875"/>
          <a:stretch/>
        </p:blipFill>
        <p:spPr bwMode="auto">
          <a:xfrm>
            <a:off x="4211960" y="283221"/>
            <a:ext cx="4717758" cy="379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7504" y="283221"/>
            <a:ext cx="4104456" cy="22969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В 2003 году Храм Рождества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Пресвятой Богородицы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передан верующим.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Начались  реставрационные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7030A0"/>
                </a:solidFill>
              </a:rPr>
              <a:t>работы. </a:t>
            </a:r>
          </a:p>
        </p:txBody>
      </p:sp>
      <p:pic>
        <p:nvPicPr>
          <p:cNvPr id="8194" name="Picture 2" descr="https://im0-tub-ru.yandex.net/i?id=0c9cb1b15768f82e3221c08abde5b5b3-sr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92681"/>
            <a:ext cx="374441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0-tub-ru.yandex.net/i?id=f45788025cbc206fa3443642751e1e8b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64889"/>
            <a:ext cx="2952328" cy="240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76256" y="4264889"/>
            <a:ext cx="23762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dirty="0">
                <a:solidFill>
                  <a:srgbClr val="7030A0"/>
                </a:solidFill>
              </a:rPr>
              <a:t>В июле 2010 </a:t>
            </a:r>
            <a:r>
              <a:rPr lang="ru-RU" sz="2000" b="1" dirty="0" smtClean="0">
                <a:solidFill>
                  <a:srgbClr val="7030A0"/>
                </a:solidFill>
              </a:rPr>
              <a:t>года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dirty="0">
                <a:solidFill>
                  <a:srgbClr val="7030A0"/>
                </a:solidFill>
              </a:rPr>
              <a:t>п</a:t>
            </a:r>
            <a:r>
              <a:rPr lang="ru-RU" sz="2000" b="1" dirty="0" smtClean="0">
                <a:solidFill>
                  <a:srgbClr val="7030A0"/>
                </a:solidFill>
              </a:rPr>
              <a:t>рошли первые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000" b="1" dirty="0" smtClean="0">
                <a:solidFill>
                  <a:srgbClr val="7030A0"/>
                </a:solidFill>
              </a:rPr>
              <a:t>богослужения</a:t>
            </a:r>
            <a:r>
              <a:rPr lang="ru-RU" sz="2000" b="1" dirty="0">
                <a:solidFill>
                  <a:srgbClr val="7030A0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610</TotalTime>
  <Words>530</Words>
  <Application>Microsoft Office PowerPoint</Application>
  <PresentationFormat>Экран (4:3)</PresentationFormat>
  <Paragraphs>105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СВЯТЫНИ ЗЕМЛИ ДОБРЯНСКОЙ</vt:lpstr>
      <vt:lpstr>Презентация PowerPoint</vt:lpstr>
      <vt:lpstr>Презентация PowerPoint</vt:lpstr>
      <vt:lpstr>Церковь Святого Митрофания,  епископа Воронежского </vt:lpstr>
      <vt:lpstr>- Церковь построена в 1836 – 1837годах;  - Названа в честь Святого Митрофания Воронежского, сподвижника Петра I;  - В 1886 году Сергей Александрович Строганов отдал распоряжение о сохранении  церкви;  - В 1890 году в звонницу поднят новый стопудовый колокол.    - Церковь всегда была действующей и никогда не закрывалась. </vt:lpstr>
      <vt:lpstr>Свято-Митрофаниевская церковь</vt:lpstr>
      <vt:lpstr>Церковь Рождества  Пресвятой Богородицы</vt:lpstr>
      <vt:lpstr>Презентация PowerPoint</vt:lpstr>
      <vt:lpstr>Презентация PowerPoint</vt:lpstr>
      <vt:lpstr>Презентация PowerPoint</vt:lpstr>
      <vt:lpstr>Часовня во имя Святого Благоверного Князя Александра Невского</vt:lpstr>
      <vt:lpstr>Часовня во имя Святого Благоверного              Князя Александра Невского</vt:lpstr>
      <vt:lpstr>Презентация PowerPoint</vt:lpstr>
      <vt:lpstr>Презентация PowerPoint</vt:lpstr>
      <vt:lpstr>Церковь Иона Богослова</vt:lpstr>
      <vt:lpstr>Презентация PowerPoint</vt:lpstr>
      <vt:lpstr>В 1994 году при храме Иона Богослова   открылась детская воскресная школа «Радосте наша» Кроме занятий в школе проходит много совместных мероприятий: ежегодный семейный музыкальный вечер «В кругу семьи», праздники Рождества и Пасхи, «Широкая Масленица».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Храмы Добрянки</dc:title>
  <dc:creator>Пользователь</dc:creator>
  <cp:lastModifiedBy>Пользователь</cp:lastModifiedBy>
  <cp:revision>59</cp:revision>
  <dcterms:created xsi:type="dcterms:W3CDTF">2015-01-22T15:06:38Z</dcterms:created>
  <dcterms:modified xsi:type="dcterms:W3CDTF">2020-05-20T08:50:54Z</dcterms:modified>
</cp:coreProperties>
</file>