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2" r:id="rId6"/>
    <p:sldId id="265" r:id="rId7"/>
    <p:sldId id="264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1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340768"/>
            <a:ext cx="7920879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Программа </a:t>
            </a:r>
            <a:r>
              <a:rPr lang="ru-RU" sz="2800" dirty="0" smtClean="0">
                <a:solidFill>
                  <a:schemeClr val="tx1"/>
                </a:solidFill>
              </a:rPr>
              <a:t>дополнительного образования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по художественно – эстетическому развитию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для детей 3 - 4 лет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срок реализации 2017 </a:t>
            </a:r>
            <a:r>
              <a:rPr lang="ru-RU" sz="2800" dirty="0" smtClean="0">
                <a:solidFill>
                  <a:schemeClr val="tx1"/>
                </a:solidFill>
              </a:rPr>
              <a:t>– 2018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«РАЗВИВАЙ – КА»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4509120"/>
            <a:ext cx="4392488" cy="186653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   </a:t>
            </a:r>
            <a:r>
              <a:rPr lang="ru-RU" sz="1600" dirty="0" err="1" smtClean="0">
                <a:solidFill>
                  <a:schemeClr val="tx1"/>
                </a:solidFill>
              </a:rPr>
              <a:t>Черемихина</a:t>
            </a:r>
            <a:r>
              <a:rPr lang="ru-RU" sz="1600" dirty="0" smtClean="0">
                <a:solidFill>
                  <a:schemeClr val="tx1"/>
                </a:solidFill>
              </a:rPr>
              <a:t> Екатерина Александровна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Баженова Екатерина Александровна  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Воспитатели  </a:t>
            </a:r>
            <a:r>
              <a:rPr lang="ru-RU" sz="1600" dirty="0">
                <a:solidFill>
                  <a:schemeClr val="tx1"/>
                </a:solidFill>
              </a:rPr>
              <a:t>МАДОУ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4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- Развивать у детей творческие способности, средствами </a:t>
            </a:r>
            <a:r>
              <a:rPr lang="ru-RU" dirty="0" smtClean="0">
                <a:solidFill>
                  <a:schemeClr val="tx1"/>
                </a:solidFill>
              </a:rPr>
              <a:t>нетрадиционного рисования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- </a:t>
            </a:r>
            <a:r>
              <a:rPr lang="ru-RU" dirty="0">
                <a:solidFill>
                  <a:schemeClr val="tx1"/>
                </a:solidFill>
              </a:rPr>
              <a:t>Познакомить с различными способами и приемами нетрадиционных </a:t>
            </a:r>
            <a:r>
              <a:rPr lang="ru-RU" dirty="0" smtClean="0">
                <a:solidFill>
                  <a:schemeClr val="tx1"/>
                </a:solidFill>
              </a:rPr>
              <a:t>техник рисования </a:t>
            </a:r>
            <a:r>
              <a:rPr lang="ru-RU" dirty="0">
                <a:solidFill>
                  <a:schemeClr val="tx1"/>
                </a:solidFill>
              </a:rPr>
              <a:t>с использованием различных изобразительных материалов.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-</a:t>
            </a:r>
            <a:r>
              <a:rPr lang="ru-RU" dirty="0">
                <a:solidFill>
                  <a:schemeClr val="tx1"/>
                </a:solidFill>
              </a:rPr>
              <a:t>Прививать интерес и любовь к изобразительному искусству как </a:t>
            </a:r>
            <a:r>
              <a:rPr lang="ru-RU" dirty="0" smtClean="0">
                <a:solidFill>
                  <a:schemeClr val="tx1"/>
                </a:solidFill>
              </a:rPr>
              <a:t>средству выражения </a:t>
            </a:r>
            <a:r>
              <a:rPr lang="ru-RU" dirty="0">
                <a:solidFill>
                  <a:schemeClr val="tx1"/>
                </a:solidFill>
              </a:rPr>
              <a:t>чувств, отношений, приобщения к миру прекрасного.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- </a:t>
            </a:r>
            <a:r>
              <a:rPr lang="ru-RU" dirty="0">
                <a:solidFill>
                  <a:schemeClr val="tx1"/>
                </a:solidFill>
              </a:rPr>
              <a:t>Отслеживать динамику развития творческих способностей и </a:t>
            </a:r>
            <a:r>
              <a:rPr lang="ru-RU" dirty="0" smtClean="0">
                <a:solidFill>
                  <a:schemeClr val="tx1"/>
                </a:solidFill>
              </a:rPr>
              <a:t>развитие изобразительных </a:t>
            </a:r>
            <a:r>
              <a:rPr lang="ru-RU" dirty="0">
                <a:solidFill>
                  <a:schemeClr val="tx1"/>
                </a:solidFill>
              </a:rPr>
              <a:t>навыков 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- </a:t>
            </a:r>
            <a:r>
              <a:rPr lang="ru-RU" dirty="0">
                <a:solidFill>
                  <a:schemeClr val="tx1"/>
                </a:solidFill>
              </a:rPr>
              <a:t>Создавать все необходимые условия для реализации поставленной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dirty="0" smtClean="0"/>
              <a:t>Актуальность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Программа </a:t>
            </a:r>
            <a:r>
              <a:rPr lang="ru-RU" dirty="0">
                <a:solidFill>
                  <a:schemeClr val="tx1"/>
                </a:solidFill>
              </a:rPr>
              <a:t>направлена на то, </a:t>
            </a:r>
            <a:r>
              <a:rPr lang="ru-RU" dirty="0" smtClean="0">
                <a:solidFill>
                  <a:schemeClr val="tx1"/>
                </a:solidFill>
              </a:rPr>
              <a:t>чтобы через </a:t>
            </a:r>
            <a:r>
              <a:rPr lang="ru-RU" dirty="0">
                <a:solidFill>
                  <a:schemeClr val="tx1"/>
                </a:solidFill>
              </a:rPr>
              <a:t>искусство приобщить детей к творчеству. Дети знакомятся </a:t>
            </a:r>
            <a:r>
              <a:rPr lang="ru-RU" dirty="0" smtClean="0">
                <a:solidFill>
                  <a:schemeClr val="tx1"/>
                </a:solidFill>
              </a:rPr>
              <a:t>с разнообразием </a:t>
            </a:r>
            <a:r>
              <a:rPr lang="ru-RU" dirty="0">
                <a:solidFill>
                  <a:schemeClr val="tx1"/>
                </a:solidFill>
              </a:rPr>
              <a:t>нетрадиционных способов рисования, их </a:t>
            </a:r>
            <a:r>
              <a:rPr lang="ru-RU" dirty="0" smtClean="0">
                <a:solidFill>
                  <a:schemeClr val="tx1"/>
                </a:solidFill>
              </a:rPr>
              <a:t>особенностями, многообразием </a:t>
            </a:r>
            <a:r>
              <a:rPr lang="ru-RU" dirty="0">
                <a:solidFill>
                  <a:schemeClr val="tx1"/>
                </a:solidFill>
              </a:rPr>
              <a:t>материалов, используемых в рисовании, учатся на </a:t>
            </a:r>
            <a:r>
              <a:rPr lang="ru-RU" dirty="0" smtClean="0">
                <a:solidFill>
                  <a:schemeClr val="tx1"/>
                </a:solidFill>
              </a:rPr>
              <a:t>основе полученных </a:t>
            </a:r>
            <a:r>
              <a:rPr lang="ru-RU" dirty="0">
                <a:solidFill>
                  <a:schemeClr val="tx1"/>
                </a:solidFill>
              </a:rPr>
              <a:t>знаний создавать свои рисунки. Таким образом, </a:t>
            </a:r>
            <a:r>
              <a:rPr lang="ru-RU" dirty="0" smtClean="0">
                <a:solidFill>
                  <a:schemeClr val="tx1"/>
                </a:solidFill>
              </a:rPr>
              <a:t>развивается творческая </a:t>
            </a:r>
            <a:r>
              <a:rPr lang="ru-RU" dirty="0">
                <a:solidFill>
                  <a:schemeClr val="tx1"/>
                </a:solidFill>
              </a:rPr>
              <a:t>личность, способная применять свои знания и умения в </a:t>
            </a:r>
            <a:r>
              <a:rPr lang="ru-RU" dirty="0" smtClean="0">
                <a:solidFill>
                  <a:schemeClr val="tx1"/>
                </a:solidFill>
              </a:rPr>
              <a:t>различных ситуациях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9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40768"/>
            <a:ext cx="7408333" cy="4818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«Развивай-ка» </a:t>
            </a:r>
            <a:r>
              <a:rPr lang="ru-RU" dirty="0" smtClean="0">
                <a:solidFill>
                  <a:schemeClr val="tx1"/>
                </a:solidFill>
              </a:rPr>
              <a:t>по нетрадиционным </a:t>
            </a:r>
            <a:r>
              <a:rPr lang="ru-RU" dirty="0">
                <a:solidFill>
                  <a:schemeClr val="tx1"/>
                </a:solidFill>
              </a:rPr>
              <a:t>техникам рисования является то, что она </a:t>
            </a:r>
            <a:r>
              <a:rPr lang="ru-RU" dirty="0" smtClean="0">
                <a:solidFill>
                  <a:schemeClr val="tx1"/>
                </a:solidFill>
              </a:rPr>
              <a:t>имеет инновационный </a:t>
            </a:r>
            <a:r>
              <a:rPr lang="ru-RU" dirty="0">
                <a:solidFill>
                  <a:schemeClr val="tx1"/>
                </a:solidFill>
              </a:rPr>
              <a:t>характер. В системе работы используются </a:t>
            </a:r>
            <a:r>
              <a:rPr lang="ru-RU" dirty="0" smtClean="0">
                <a:solidFill>
                  <a:schemeClr val="tx1"/>
                </a:solidFill>
              </a:rPr>
              <a:t>нетрадиционные методы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способы развития </a:t>
            </a:r>
            <a:r>
              <a:rPr lang="ru-RU" dirty="0">
                <a:solidFill>
                  <a:schemeClr val="tx1"/>
                </a:solidFill>
              </a:rPr>
              <a:t>детского художественного творчества.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Используются самодельные инструменты, природные и бросовые </a:t>
            </a:r>
            <a:r>
              <a:rPr lang="ru-RU" dirty="0" smtClean="0">
                <a:solidFill>
                  <a:schemeClr val="tx1"/>
                </a:solidFill>
              </a:rPr>
              <a:t>для нетрадиционного </a:t>
            </a:r>
            <a:r>
              <a:rPr lang="ru-RU" dirty="0">
                <a:solidFill>
                  <a:schemeClr val="tx1"/>
                </a:solidFill>
              </a:rPr>
              <a:t>рисования. Нетрадиционное рисование доставляет </a:t>
            </a:r>
            <a:r>
              <a:rPr lang="ru-RU" dirty="0" smtClean="0">
                <a:solidFill>
                  <a:schemeClr val="tx1"/>
                </a:solidFill>
              </a:rPr>
              <a:t>детям множество </a:t>
            </a:r>
            <a:r>
              <a:rPr lang="ru-RU" dirty="0">
                <a:solidFill>
                  <a:schemeClr val="tx1"/>
                </a:solidFill>
              </a:rPr>
              <a:t>положительных эмоций, раскрывает возможность </a:t>
            </a:r>
            <a:r>
              <a:rPr lang="ru-RU" dirty="0" smtClean="0">
                <a:solidFill>
                  <a:schemeClr val="tx1"/>
                </a:solidFill>
              </a:rPr>
              <a:t>использования хорошо </a:t>
            </a:r>
            <a:r>
              <a:rPr lang="ru-RU" dirty="0">
                <a:solidFill>
                  <a:schemeClr val="tx1"/>
                </a:solidFill>
              </a:rPr>
              <a:t>знакомых им бытовых предметов в качестве </a:t>
            </a:r>
            <a:r>
              <a:rPr lang="ru-RU" dirty="0" smtClean="0">
                <a:solidFill>
                  <a:schemeClr val="tx1"/>
                </a:solidFill>
              </a:rPr>
              <a:t>оригинальных художественных </a:t>
            </a:r>
            <a:r>
              <a:rPr lang="ru-RU" dirty="0">
                <a:solidFill>
                  <a:schemeClr val="tx1"/>
                </a:solidFill>
              </a:rPr>
              <a:t>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5878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1.Создание игровой ситуации.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2.Показ воспитателя.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3.Использование движения руки.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4.Сравнение двух техник.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5.Проговаривание последовательности работы.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рисовании нетрадиционными техниками широко используются </a:t>
            </a:r>
            <a:r>
              <a:rPr lang="ru-RU" dirty="0" smtClean="0">
                <a:solidFill>
                  <a:schemeClr val="tx1"/>
                </a:solidFill>
              </a:rPr>
              <a:t>стихи, загадки</a:t>
            </a:r>
            <a:r>
              <a:rPr lang="ru-RU" dirty="0">
                <a:solidFill>
                  <a:schemeClr val="tx1"/>
                </a:solidFill>
              </a:rPr>
              <a:t>, а также игры.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Методы и приёмы: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937371" cy="300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22" y="202752"/>
            <a:ext cx="38163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2051"/>
            <a:ext cx="3041650" cy="372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9" y="240271"/>
            <a:ext cx="399256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5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396044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«Кораблик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для папы»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4221088"/>
            <a:ext cx="3240361" cy="172819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«</a:t>
            </a:r>
            <a:r>
              <a:rPr lang="ru-RU" sz="3600" dirty="0" err="1">
                <a:solidFill>
                  <a:schemeClr val="tx1"/>
                </a:solidFill>
              </a:rPr>
              <a:t>Семицветик</a:t>
            </a:r>
            <a:r>
              <a:rPr lang="ru-RU" sz="3600" dirty="0">
                <a:solidFill>
                  <a:schemeClr val="tx1"/>
                </a:solidFill>
              </a:rPr>
              <a:t> для                          мамы»</a:t>
            </a:r>
          </a:p>
        </p:txBody>
      </p:sp>
      <p:pic>
        <p:nvPicPr>
          <p:cNvPr id="2050" name="Picture 2" descr="C:\Users\user\Desktop\я\0gXYMAhIN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4727"/>
            <a:ext cx="4071371" cy="28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180306_15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41728" cy="30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ружок\0Ibd6539sb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5432" r="4195" b="15286"/>
          <a:stretch/>
        </p:blipFill>
        <p:spPr bwMode="auto">
          <a:xfrm rot="20523792">
            <a:off x="646668" y="1518579"/>
            <a:ext cx="3373218" cy="2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ружок\rxtgV1y1d6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50" y="3942672"/>
            <a:ext cx="3378849" cy="26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25144"/>
            <a:ext cx="252028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«Пушистый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снежок»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3" y="284558"/>
            <a:ext cx="2736304" cy="112821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«Ёлочка красавица»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602">
            <a:off x="4516025" y="836711"/>
            <a:ext cx="379253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Развивает </a:t>
            </a:r>
            <a:r>
              <a:rPr lang="ru-RU" dirty="0">
                <a:solidFill>
                  <a:schemeClr val="tx1"/>
                </a:solidFill>
              </a:rPr>
              <a:t>уверенность в своих силах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-Способствует снятию детских страхов.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-Учит детей свободно выражать свой замысел.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-Побуждает детей к творческим поискам и решениям.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-Учит детей работать с разнообразными художественными, природными 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бросовыми материалами.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-Развивает мелкую моторику рук.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-Развивает творческие способности, воображение и </a:t>
            </a:r>
            <a:r>
              <a:rPr lang="ru-RU" dirty="0" err="1">
                <a:solidFill>
                  <a:schemeClr val="tx1"/>
                </a:solidFill>
              </a:rPr>
              <a:t>полѐт</a:t>
            </a:r>
            <a:r>
              <a:rPr lang="ru-RU" dirty="0">
                <a:solidFill>
                  <a:schemeClr val="tx1"/>
                </a:solidFill>
              </a:rPr>
              <a:t> фантазии.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Ожидаемый результат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355</TotalTime>
  <Words>255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Руководители :     Черемихина Екатерина Александровна   Баженова Екатерина Александровна     Воспитатели  МАДОУ  </vt:lpstr>
      <vt:lpstr>Презентация PowerPoint</vt:lpstr>
      <vt:lpstr>Презентация PowerPoint</vt:lpstr>
      <vt:lpstr>Презентация PowerPoint</vt:lpstr>
      <vt:lpstr>Методы и приёмы:</vt:lpstr>
      <vt:lpstr>Презентация PowerPoint</vt:lpstr>
      <vt:lpstr>«Кораблик  для папы»</vt:lpstr>
      <vt:lpstr>«Пушистый снежок»</vt:lpstr>
      <vt:lpstr>Ожидаемый 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«Весёлые пальчики»</dc:title>
  <dc:creator>Lubov</dc:creator>
  <cp:lastModifiedBy>user</cp:lastModifiedBy>
  <cp:revision>20</cp:revision>
  <dcterms:created xsi:type="dcterms:W3CDTF">2017-05-18T02:36:40Z</dcterms:created>
  <dcterms:modified xsi:type="dcterms:W3CDTF">2018-05-22T11:58:22Z</dcterms:modified>
</cp:coreProperties>
</file>